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256" r:id="rId3"/>
    <p:sldId id="278" r:id="rId4"/>
    <p:sldId id="279" r:id="rId5"/>
    <p:sldId id="276" r:id="rId6"/>
    <p:sldId id="277" r:id="rId7"/>
    <p:sldId id="315" r:id="rId8"/>
    <p:sldId id="307" r:id="rId9"/>
    <p:sldId id="313" r:id="rId10"/>
    <p:sldId id="314" r:id="rId11"/>
    <p:sldId id="308" r:id="rId12"/>
    <p:sldId id="316" r:id="rId13"/>
    <p:sldId id="309" r:id="rId14"/>
    <p:sldId id="318" r:id="rId15"/>
    <p:sldId id="310" r:id="rId16"/>
    <p:sldId id="319" r:id="rId17"/>
    <p:sldId id="317" r:id="rId18"/>
    <p:sldId id="299" r:id="rId19"/>
    <p:sldId id="30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39" autoAdjust="0"/>
    <p:restoredTop sz="94660"/>
  </p:normalViewPr>
  <p:slideViewPr>
    <p:cSldViewPr>
      <p:cViewPr>
        <p:scale>
          <a:sx n="100" d="100"/>
          <a:sy n="100" d="100"/>
        </p:scale>
        <p:origin x="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4FBA0-9D53-41C9-904E-6EE8FD3449F7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EE62F-8E63-4F0D-A399-EBA5A22B6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zh-TW" altLang="en-US" b="1" u="sng" dirty="0" smtClean="0"/>
              <a:t>保羅書信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629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『</a:t>
            </a:r>
            <a:r>
              <a:rPr lang="zh-TW" altLang="en-US" dirty="0" smtClean="0"/>
              <a:t>塔爾穆德</a:t>
            </a:r>
            <a:r>
              <a:rPr lang="en-US" altLang="zh-TW" dirty="0" smtClean="0"/>
              <a:t>』(Talmud)</a:t>
            </a:r>
            <a:r>
              <a:rPr lang="zh-TW" altLang="en-US" dirty="0" smtClean="0"/>
              <a:t>為猶太教的口傳律法總集，是僅次於</a:t>
            </a:r>
            <a:r>
              <a:rPr lang="en-US" altLang="zh-TW" dirty="0" smtClean="0"/>
              <a:t>『</a:t>
            </a:r>
            <a:r>
              <a:rPr lang="zh-TW" altLang="en-US" dirty="0" smtClean="0"/>
              <a:t>聖經</a:t>
            </a:r>
            <a:r>
              <a:rPr lang="en-US" altLang="zh-TW" dirty="0" smtClean="0"/>
              <a:t>』</a:t>
            </a:r>
            <a:r>
              <a:rPr lang="zh-TW" altLang="en-US" dirty="0" smtClean="0"/>
              <a:t>的主要經典，它是由公元前五世紀到公元五世紀中的</a:t>
            </a:r>
            <a:r>
              <a:rPr lang="en-US" altLang="zh-TW" dirty="0" smtClean="0"/>
              <a:t>2000</a:t>
            </a:r>
            <a:r>
              <a:rPr lang="zh-TW" altLang="en-US" dirty="0" smtClean="0"/>
              <a:t>多位學者所構成。內容分為三部分：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口傳律法（稱密西拿，</a:t>
            </a:r>
            <a:r>
              <a:rPr lang="en-US" altLang="zh-TW" dirty="0" err="1" smtClean="0"/>
              <a:t>Mishnah</a:t>
            </a:r>
            <a:r>
              <a:rPr lang="zh-TW" altLang="en-US" dirty="0" smtClean="0"/>
              <a:t>為希伯來語，意為復述 ；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口傳律法典註釋（稱革馬拉，</a:t>
            </a:r>
            <a:r>
              <a:rPr lang="en-US" altLang="zh-TW" dirty="0" err="1" smtClean="0"/>
              <a:t>Gemara</a:t>
            </a:r>
            <a:r>
              <a:rPr lang="zh-TW" altLang="en-US" dirty="0" smtClean="0"/>
              <a:t>為亞蘭語，意為完成）；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聖經註釋（稱密德拉西，</a:t>
            </a:r>
            <a:r>
              <a:rPr lang="en-US" altLang="zh-TW" dirty="0" err="1" smtClean="0"/>
              <a:t>Midrash</a:t>
            </a:r>
            <a:r>
              <a:rPr lang="zh-TW" altLang="en-US" dirty="0" smtClean="0"/>
              <a:t>為希伯來語，意為講解）。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編輯</a:t>
            </a:r>
            <a:r>
              <a:rPr lang="en-US" altLang="zh-TW" dirty="0" smtClean="0"/>
              <a:t>『</a:t>
            </a:r>
            <a:r>
              <a:rPr lang="zh-TW" altLang="en-US" dirty="0" smtClean="0"/>
              <a:t>塔爾穆德</a:t>
            </a:r>
            <a:r>
              <a:rPr lang="en-US" altLang="zh-TW" dirty="0" smtClean="0"/>
              <a:t>』</a:t>
            </a:r>
            <a:r>
              <a:rPr lang="zh-TW" altLang="en-US" dirty="0" smtClean="0"/>
              <a:t>的目的，就是為了</a:t>
            </a:r>
            <a:r>
              <a:rPr lang="zh-TW" altLang="en-US" b="1" u="sng" dirty="0" smtClean="0">
                <a:solidFill>
                  <a:srgbClr val="FF0000"/>
                </a:solidFill>
              </a:rPr>
              <a:t>以猶太人的實際生活為依據，以法律為準繩，提供一種更完整、更系統、更實用的人生準則</a:t>
            </a:r>
            <a:r>
              <a:rPr lang="zh-TW" altLang="en-US" dirty="0" smtClean="0"/>
              <a:t>。也就是說為了在抽象的聖經與複雜多變的生活之間架設一座橋樑。作為行為準則的塔爾穆德，內容涉及社會生活方方面面，其中有許多處論及群體與個體的關係，其要旨主要集中在下面三個命題上：</a:t>
            </a:r>
          </a:p>
          <a:p>
            <a:r>
              <a:rPr lang="zh-TW" altLang="en-US" dirty="0" smtClean="0"/>
              <a:t>第一，每個人在思想和觀念上要把群體利益放在首位，個人的所作所為與群體的得失息息相關。</a:t>
            </a:r>
          </a:p>
          <a:p>
            <a:r>
              <a:rPr lang="zh-TW" altLang="en-US" dirty="0" smtClean="0"/>
              <a:t>第二，每個人要在行為上融於群體之中。猶太人認為，個人不能脫離群體，必須要參加共同體的活動。如果一個人索群離居，脫離了他所屬的集體，即使他終身苦讀，學問蓋世，那也無法承蒙上帝的恩典，因為背離集體本身就是一種罪惡。</a:t>
            </a:r>
          </a:p>
          <a:p>
            <a:r>
              <a:rPr lang="zh-TW" altLang="en-US" dirty="0" smtClean="0"/>
              <a:t>第三，在任何情況下，個體不得危害群體，否則會遭到應有的處罰。</a:t>
            </a:r>
          </a:p>
          <a:p>
            <a:pPr lvl="1"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/>
              <a:t>講義提要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15400" cy="6096000"/>
          </a:xfrm>
        </p:spPr>
        <p:txBody>
          <a:bodyPr>
            <a:noAutofit/>
          </a:bodyPr>
          <a:lstStyle/>
          <a:p>
            <a:pPr lvl="2">
              <a:buNone/>
            </a:pPr>
            <a:endParaRPr lang="zh-TW" altLang="en-US" sz="900" dirty="0" smtClean="0"/>
          </a:p>
          <a:p>
            <a:pPr marL="685800" lvl="2">
              <a:buNone/>
            </a:pPr>
            <a:r>
              <a:rPr lang="zh-TW" altLang="en-US" sz="900" dirty="0" smtClean="0"/>
              <a:t>二</a:t>
            </a:r>
            <a:r>
              <a:rPr lang="en-US" altLang="zh-TW" sz="900" dirty="0" smtClean="0"/>
              <a:t>,</a:t>
            </a:r>
            <a:r>
              <a:rPr lang="zh-TW" altLang="en-US" sz="900" dirty="0" smtClean="0"/>
              <a:t>因信稱義的恩典</a:t>
            </a:r>
          </a:p>
          <a:p>
            <a:pPr marL="685800" lvl="2">
              <a:buNone/>
            </a:pPr>
            <a:r>
              <a:rPr lang="en-US" altLang="zh-TW" sz="900" dirty="0" smtClean="0"/>
              <a:t>1. </a:t>
            </a:r>
            <a:r>
              <a:rPr lang="zh-TW" altLang="en-US" sz="900" dirty="0" smtClean="0"/>
              <a:t>「</a:t>
            </a:r>
            <a:r>
              <a:rPr lang="en-US" altLang="zh-TW" sz="900" dirty="0" smtClean="0"/>
              <a:t> </a:t>
            </a:r>
            <a:r>
              <a:rPr lang="zh-TW" altLang="en-US" sz="900" dirty="0" smtClean="0"/>
              <a:t>稱義」的定義</a:t>
            </a:r>
          </a:p>
          <a:p>
            <a:pPr marL="1143000" lvl="3">
              <a:buNone/>
            </a:pPr>
            <a:r>
              <a:rPr lang="en-US" altLang="zh-TW" sz="900" dirty="0" smtClean="0"/>
              <a:t>(1 )</a:t>
            </a:r>
            <a:r>
              <a:rPr lang="zh-TW" altLang="en-US" sz="900" dirty="0" smtClean="0"/>
              <a:t>法律用語，動詞表示被告在法庭申訴辯白，名詞是宣佈被告無罪</a:t>
            </a:r>
          </a:p>
          <a:p>
            <a:pPr marL="1143000" lvl="3">
              <a:buNone/>
            </a:pPr>
            <a:r>
              <a:rPr lang="en-US" altLang="zh-TW" sz="900" dirty="0" smtClean="0"/>
              <a:t>(2 )</a:t>
            </a:r>
            <a:r>
              <a:rPr lang="zh-TW" altLang="en-US" sz="900" dirty="0" smtClean="0"/>
              <a:t>保羅指稱義是神的行動，透過神對罪的赦免，引領罪人與神重新立約</a:t>
            </a:r>
            <a:endParaRPr lang="en-US" altLang="zh-TW" sz="900" dirty="0" smtClean="0"/>
          </a:p>
          <a:p>
            <a:pPr marL="11430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稱義  </a:t>
            </a:r>
            <a:r>
              <a:rPr lang="en-US" altLang="zh-TW" sz="900" dirty="0" smtClean="0">
                <a:solidFill>
                  <a:srgbClr val="7030A0"/>
                </a:solidFill>
              </a:rPr>
              <a:t>Justify v. :  show or prove to be right or reasonable</a:t>
            </a:r>
          </a:p>
          <a:p>
            <a:pPr marL="11430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義  </a:t>
            </a:r>
            <a:r>
              <a:rPr lang="en-US" altLang="zh-TW" sz="900" dirty="0" smtClean="0">
                <a:solidFill>
                  <a:srgbClr val="7030A0"/>
                </a:solidFill>
              </a:rPr>
              <a:t>Righteousness n.</a:t>
            </a:r>
          </a:p>
          <a:p>
            <a:pPr marL="1143000" lvl="3">
              <a:buNone/>
            </a:pPr>
            <a:endParaRPr lang="zh-TW" altLang="en-US" sz="900" dirty="0" smtClean="0"/>
          </a:p>
          <a:p>
            <a:pPr marL="685800" lvl="2">
              <a:buNone/>
            </a:pPr>
            <a:r>
              <a:rPr lang="en-US" altLang="zh-TW" sz="900" dirty="0" smtClean="0"/>
              <a:t>2. </a:t>
            </a:r>
            <a:r>
              <a:rPr lang="zh-TW" altLang="en-US" sz="900" dirty="0" smtClean="0"/>
              <a:t>稱義的過程</a:t>
            </a:r>
          </a:p>
          <a:p>
            <a:pPr marL="1143000" lvl="3">
              <a:buNone/>
            </a:pPr>
            <a:r>
              <a:rPr lang="en-US" altLang="zh-TW" sz="900" dirty="0" smtClean="0"/>
              <a:t>(1 )</a:t>
            </a:r>
            <a:r>
              <a:rPr lang="zh-TW" altLang="en-US" sz="900" dirty="0" smtClean="0"/>
              <a:t>人稱義不是倚靠律法</a:t>
            </a:r>
            <a:r>
              <a:rPr lang="en-US" altLang="zh-TW" sz="900" dirty="0" smtClean="0"/>
              <a:t>(</a:t>
            </a:r>
            <a:r>
              <a:rPr lang="zh-TW" altLang="en-US" sz="900" dirty="0" smtClean="0"/>
              <a:t>羅三</a:t>
            </a:r>
            <a:r>
              <a:rPr lang="en-US" altLang="zh-TW" sz="900" dirty="0" smtClean="0"/>
              <a:t>21 ‘</a:t>
            </a:r>
            <a:r>
              <a:rPr lang="zh-TW" altLang="en-US" sz="900" dirty="0" smtClean="0"/>
              <a:t>六</a:t>
            </a:r>
            <a:r>
              <a:rPr lang="en-US" altLang="zh-TW" sz="900" dirty="0" smtClean="0"/>
              <a:t>14) </a:t>
            </a:r>
            <a:r>
              <a:rPr lang="zh-TW" altLang="en-US" sz="900" dirty="0" smtClean="0"/>
              <a:t>，而是追溯神與人更早的盟約 </a:t>
            </a:r>
            <a:r>
              <a:rPr lang="en-US" altLang="zh-TW" sz="900" dirty="0" smtClean="0"/>
              <a:t>(</a:t>
            </a:r>
            <a:r>
              <a:rPr lang="zh-TW" altLang="en-US" sz="900" dirty="0" smtClean="0"/>
              <a:t>參創十五</a:t>
            </a:r>
            <a:r>
              <a:rPr lang="en-US" altLang="zh-TW" sz="900" dirty="0" smtClean="0"/>
              <a:t>6)</a:t>
            </a:r>
          </a:p>
          <a:p>
            <a:pPr marL="1143000" lvl="3">
              <a:buNone/>
            </a:pPr>
            <a:r>
              <a:rPr lang="en-US" altLang="zh-TW" sz="900" dirty="0" smtClean="0"/>
              <a:t>	</a:t>
            </a:r>
            <a:r>
              <a:rPr lang="zh-TW" altLang="en-US" sz="900" dirty="0" smtClean="0">
                <a:solidFill>
                  <a:srgbClr val="7030A0"/>
                </a:solidFill>
              </a:rPr>
              <a:t>亞伯蘭年約八十歲</a:t>
            </a:r>
            <a:endParaRPr lang="en-US" altLang="zh-TW" sz="900" dirty="0" smtClean="0">
              <a:solidFill>
                <a:srgbClr val="7030A0"/>
              </a:solidFill>
            </a:endParaRP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15:1</a:t>
            </a:r>
            <a:r>
              <a:rPr lang="zh-TW" altLang="en-US" sz="900" dirty="0" smtClean="0">
                <a:solidFill>
                  <a:srgbClr val="7030A0"/>
                </a:solidFill>
              </a:rPr>
              <a:t>這事以後，耶和華在異象中有話對亞伯蘭說：亞伯蘭你不要懼怕，我是你的盾牌，必大大的賞賜你。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15:2</a:t>
            </a:r>
            <a:r>
              <a:rPr lang="zh-TW" altLang="en-US" sz="900" dirty="0" smtClean="0">
                <a:solidFill>
                  <a:srgbClr val="7030A0"/>
                </a:solidFill>
              </a:rPr>
              <a:t>亞伯蘭說：主耶和華阿，我既無子，你還賜我甚麼呢，並且要承受我家業的，是大馬色人以利以謝。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15:3</a:t>
            </a:r>
            <a:r>
              <a:rPr lang="zh-TW" altLang="en-US" sz="900" dirty="0" smtClean="0">
                <a:solidFill>
                  <a:srgbClr val="7030A0"/>
                </a:solidFill>
              </a:rPr>
              <a:t>亞伯蘭又說：你沒有給我兒子，那生在我家中的人，就是我的後嗣。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15:4</a:t>
            </a:r>
            <a:r>
              <a:rPr lang="zh-TW" altLang="en-US" sz="900" dirty="0" smtClean="0">
                <a:solidFill>
                  <a:srgbClr val="7030A0"/>
                </a:solidFill>
              </a:rPr>
              <a:t>耶和華又有話對他說：這人必不成為你的後嗣，你本身所生的，才成為你的後嗣。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15:5</a:t>
            </a:r>
            <a:r>
              <a:rPr lang="zh-TW" altLang="en-US" sz="900" dirty="0" smtClean="0">
                <a:solidFill>
                  <a:srgbClr val="7030A0"/>
                </a:solidFill>
              </a:rPr>
              <a:t>於是領他走到外邊，說：你向天觀看，數算眾星，能數得過來麼，又對他說：你的後裔將要如此。</a:t>
            </a:r>
          </a:p>
          <a:p>
            <a:pPr marL="1371600" lvl="3">
              <a:buNone/>
            </a:pPr>
            <a:r>
              <a:rPr lang="zh-TW" altLang="en-US" sz="900" u="sng" dirty="0" smtClean="0">
                <a:solidFill>
                  <a:srgbClr val="7030A0"/>
                </a:solidFill>
              </a:rPr>
              <a:t>創</a:t>
            </a:r>
            <a:r>
              <a:rPr lang="en-US" altLang="zh-TW" sz="900" u="sng" dirty="0" smtClean="0">
                <a:solidFill>
                  <a:srgbClr val="7030A0"/>
                </a:solidFill>
              </a:rPr>
              <a:t>15:6</a:t>
            </a:r>
            <a:r>
              <a:rPr lang="zh-TW" altLang="en-US" sz="900" u="sng" dirty="0" smtClean="0">
                <a:solidFill>
                  <a:srgbClr val="7030A0"/>
                </a:solidFill>
              </a:rPr>
              <a:t>亞伯蘭信耶和華，耶和華就以此為他的義。</a:t>
            </a:r>
            <a:endParaRPr lang="en-US" altLang="zh-TW" sz="900" u="sng" dirty="0" smtClean="0">
              <a:solidFill>
                <a:srgbClr val="7030A0"/>
              </a:solidFill>
            </a:endParaRP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亞伯蘭年九＋ 九歲</a:t>
            </a:r>
            <a:endParaRPr lang="en-US" altLang="zh-TW" sz="900" dirty="0" smtClean="0">
              <a:solidFill>
                <a:srgbClr val="7030A0"/>
              </a:solidFill>
            </a:endParaRP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17:1</a:t>
            </a:r>
            <a:r>
              <a:rPr lang="zh-TW" altLang="en-US" sz="900" dirty="0" smtClean="0">
                <a:solidFill>
                  <a:srgbClr val="7030A0"/>
                </a:solidFill>
              </a:rPr>
              <a:t>亞伯蘭年九十九歲的時候，耶和華向他顯現，對他說：我是全能的神，你當在我面前作完全人。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17:2</a:t>
            </a:r>
            <a:r>
              <a:rPr lang="zh-TW" altLang="en-US" sz="900" dirty="0" smtClean="0">
                <a:solidFill>
                  <a:srgbClr val="7030A0"/>
                </a:solidFill>
              </a:rPr>
              <a:t>我就與你立約，使你的後裔極其繁多。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17:3</a:t>
            </a:r>
            <a:r>
              <a:rPr lang="zh-TW" altLang="en-US" sz="900" dirty="0" smtClean="0">
                <a:solidFill>
                  <a:srgbClr val="7030A0"/>
                </a:solidFill>
              </a:rPr>
              <a:t>亞伯蘭俯伏在地，神又對他說：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17:4</a:t>
            </a:r>
            <a:r>
              <a:rPr lang="zh-TW" altLang="en-US" sz="900" dirty="0" smtClean="0">
                <a:solidFill>
                  <a:srgbClr val="7030A0"/>
                </a:solidFill>
              </a:rPr>
              <a:t>我與你立約，你要作多國的父。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17:5</a:t>
            </a:r>
            <a:r>
              <a:rPr lang="zh-TW" altLang="en-US" sz="900" dirty="0" smtClean="0">
                <a:solidFill>
                  <a:srgbClr val="7030A0"/>
                </a:solidFill>
              </a:rPr>
              <a:t>從此以後，你的名不再叫亞伯蘭，要叫亞伯拉罕，因為我已立你作多國的父。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17:6</a:t>
            </a:r>
            <a:r>
              <a:rPr lang="zh-TW" altLang="en-US" sz="900" dirty="0" smtClean="0">
                <a:solidFill>
                  <a:srgbClr val="7030A0"/>
                </a:solidFill>
              </a:rPr>
              <a:t>我必使你的後裔極其繁多，國度從你而立，君王從你而出。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17:7</a:t>
            </a:r>
            <a:r>
              <a:rPr lang="zh-TW" altLang="en-US" sz="900" dirty="0" smtClean="0">
                <a:solidFill>
                  <a:srgbClr val="7030A0"/>
                </a:solidFill>
              </a:rPr>
              <a:t>我要與你並你世世代代的後裔堅立我的約，作永遠的約，是要作你和你後裔的神。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17:8</a:t>
            </a:r>
            <a:r>
              <a:rPr lang="zh-TW" altLang="en-US" sz="900" dirty="0" smtClean="0">
                <a:solidFill>
                  <a:srgbClr val="7030A0"/>
                </a:solidFill>
              </a:rPr>
              <a:t>我要將你現在寄居的地，就是迦南全地，賜給你和你的後裔，永遠為業，我也必作他們的神。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17:9</a:t>
            </a:r>
            <a:r>
              <a:rPr lang="zh-TW" altLang="en-US" sz="900" dirty="0" smtClean="0">
                <a:solidFill>
                  <a:srgbClr val="7030A0"/>
                </a:solidFill>
              </a:rPr>
              <a:t>神又對亞伯拉罕說：你和你的後裔必世世代代遵守我的約。</a:t>
            </a:r>
          </a:p>
          <a:p>
            <a:pPr marL="1371600" lvl="3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創</a:t>
            </a:r>
            <a:r>
              <a:rPr lang="en-US" altLang="zh-TW" sz="900" dirty="0" smtClean="0">
                <a:solidFill>
                  <a:srgbClr val="7030A0"/>
                </a:solidFill>
              </a:rPr>
              <a:t>17:10</a:t>
            </a:r>
            <a:r>
              <a:rPr lang="zh-TW" altLang="en-US" sz="900" dirty="0" smtClean="0">
                <a:solidFill>
                  <a:srgbClr val="7030A0"/>
                </a:solidFill>
              </a:rPr>
              <a:t>你們所有的男子，都要受割禮，這就是我與你，並你的後裔所立的約，是你們所當遵守的。</a:t>
            </a:r>
            <a:endParaRPr lang="zh-TW" altLang="en-US" sz="900" dirty="0" smtClean="0"/>
          </a:p>
          <a:p>
            <a:pPr marL="1143000" lvl="3">
              <a:buNone/>
            </a:pPr>
            <a:r>
              <a:rPr lang="en-US" altLang="zh-TW" sz="900" dirty="0" smtClean="0"/>
              <a:t>(2 )</a:t>
            </a:r>
            <a:r>
              <a:rPr lang="zh-TW" altLang="en-US" sz="900" dirty="0" smtClean="0"/>
              <a:t>保羅以亞伯拉罕在割禮之前已經稱義為例</a:t>
            </a:r>
            <a:r>
              <a:rPr lang="en-US" altLang="zh-TW" sz="900" dirty="0" smtClean="0"/>
              <a:t>(</a:t>
            </a:r>
            <a:r>
              <a:rPr lang="zh-TW" altLang="en-US" sz="900" dirty="0" smtClean="0"/>
              <a:t>羅四</a:t>
            </a:r>
            <a:r>
              <a:rPr lang="en-US" altLang="zh-TW" sz="900" dirty="0" smtClean="0"/>
              <a:t>9-10)</a:t>
            </a:r>
          </a:p>
          <a:p>
            <a:pPr marL="1143000" lvl="3" indent="0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羅</a:t>
            </a:r>
            <a:r>
              <a:rPr lang="en-US" altLang="zh-TW" sz="900" dirty="0" smtClean="0">
                <a:solidFill>
                  <a:srgbClr val="7030A0"/>
                </a:solidFill>
              </a:rPr>
              <a:t>4:10</a:t>
            </a:r>
            <a:r>
              <a:rPr lang="zh-TW" altLang="en-US" sz="900" dirty="0" smtClean="0">
                <a:solidFill>
                  <a:srgbClr val="7030A0"/>
                </a:solidFill>
              </a:rPr>
              <a:t>是怎麼算的呢，是在他受割禮的時候呢，是在他未受割禮的時候呢，不是在受割禮的時候，乃是在未受割禮的時候。</a:t>
            </a:r>
          </a:p>
          <a:p>
            <a:pPr marL="1143000" lvl="3" indent="0">
              <a:buNone/>
            </a:pPr>
            <a:r>
              <a:rPr lang="zh-TW" altLang="en-US" sz="900" dirty="0" smtClean="0">
                <a:solidFill>
                  <a:srgbClr val="7030A0"/>
                </a:solidFill>
              </a:rPr>
              <a:t>羅</a:t>
            </a:r>
            <a:r>
              <a:rPr lang="en-US" altLang="zh-TW" sz="900" dirty="0" smtClean="0">
                <a:solidFill>
                  <a:srgbClr val="7030A0"/>
                </a:solidFill>
              </a:rPr>
              <a:t>4:11</a:t>
            </a:r>
            <a:r>
              <a:rPr lang="zh-TW" altLang="en-US" sz="900" dirty="0" smtClean="0">
                <a:solidFill>
                  <a:srgbClr val="7030A0"/>
                </a:solidFill>
              </a:rPr>
              <a:t>並且他受了割禮的記號，作他未受割禮的時候因信稱義的印證，叫他作一切未受割禮而信之人的父，使他們也算為義。</a:t>
            </a:r>
          </a:p>
          <a:p>
            <a:pPr marL="1143000" lvl="3">
              <a:buNone/>
            </a:pPr>
            <a:r>
              <a:rPr lang="en-US" altLang="zh-TW" sz="900" dirty="0" smtClean="0"/>
              <a:t>(3 )</a:t>
            </a:r>
            <a:r>
              <a:rPr lang="zh-TW" altLang="en-US" sz="900" u="sng" dirty="0" smtClean="0">
                <a:solidFill>
                  <a:srgbClr val="FF0000"/>
                </a:solidFill>
              </a:rPr>
              <a:t>稱義是表明無罪的義者基督耶穌為罪人流血，用祂的生命當作贖價，一次地解決了罪的問題，使我們可以在祂裡面成為神的義</a:t>
            </a:r>
            <a:r>
              <a:rPr lang="en-US" altLang="zh-TW" sz="900" u="sng" dirty="0" smtClean="0">
                <a:solidFill>
                  <a:srgbClr val="FF0000"/>
                </a:solidFill>
              </a:rPr>
              <a:t>(</a:t>
            </a:r>
            <a:r>
              <a:rPr lang="zh-TW" altLang="en-US" sz="900" u="sng" dirty="0" smtClean="0">
                <a:solidFill>
                  <a:srgbClr val="FF0000"/>
                </a:solidFill>
              </a:rPr>
              <a:t>林後五</a:t>
            </a:r>
            <a:r>
              <a:rPr lang="en-US" altLang="zh-TW" sz="900" u="sng" dirty="0" smtClean="0">
                <a:solidFill>
                  <a:srgbClr val="FF0000"/>
                </a:solidFill>
              </a:rPr>
              <a:t>21 )</a:t>
            </a:r>
            <a:r>
              <a:rPr lang="zh-TW" altLang="en-US" sz="900" u="sng" dirty="0" smtClean="0">
                <a:solidFill>
                  <a:srgbClr val="FF0000"/>
                </a:solidFill>
              </a:rPr>
              <a:t>。</a:t>
            </a:r>
            <a:endParaRPr lang="en-US" altLang="zh-TW" sz="900" u="sng" dirty="0" smtClean="0">
              <a:solidFill>
                <a:srgbClr val="FF0000"/>
              </a:solidFill>
            </a:endParaRPr>
          </a:p>
          <a:p>
            <a:pPr marL="1143000" lvl="3">
              <a:buNone/>
            </a:pPr>
            <a:r>
              <a:rPr lang="en-US" altLang="zh-TW" sz="900" dirty="0" smtClean="0"/>
              <a:t>(4 )</a:t>
            </a:r>
            <a:r>
              <a:rPr lang="zh-TW" altLang="en-US" sz="900" u="sng" dirty="0" smtClean="0">
                <a:solidFill>
                  <a:srgbClr val="FF0000"/>
                </a:solidFill>
              </a:rPr>
              <a:t>人只需要以單純的信心作出回應，本身沒有任何可以自誇之處或功勞</a:t>
            </a:r>
            <a:r>
              <a:rPr lang="en-US" altLang="zh-TW" sz="900" u="sng" dirty="0" smtClean="0">
                <a:solidFill>
                  <a:srgbClr val="FF0000"/>
                </a:solidFill>
              </a:rPr>
              <a:t>(</a:t>
            </a:r>
            <a:r>
              <a:rPr lang="zh-TW" altLang="en-US" sz="900" u="sng" dirty="0" smtClean="0">
                <a:solidFill>
                  <a:srgbClr val="FF0000"/>
                </a:solidFill>
              </a:rPr>
              <a:t>弗二</a:t>
            </a:r>
            <a:r>
              <a:rPr lang="en-US" altLang="zh-TW" sz="900" u="sng" dirty="0" smtClean="0">
                <a:solidFill>
                  <a:srgbClr val="FF0000"/>
                </a:solidFill>
              </a:rPr>
              <a:t>8-9 </a:t>
            </a:r>
            <a:r>
              <a:rPr lang="en-US" altLang="zh-TW" sz="900" dirty="0" smtClean="0"/>
              <a:t>)</a:t>
            </a:r>
            <a:r>
              <a:rPr lang="zh-TW" altLang="en-US" sz="900" dirty="0" smtClean="0"/>
              <a:t>。因此，</a:t>
            </a:r>
            <a:r>
              <a:rPr lang="zh-TW" altLang="en-US" sz="900" u="sng" dirty="0" smtClean="0">
                <a:solidFill>
                  <a:srgbClr val="FF0000"/>
                </a:solidFill>
              </a:rPr>
              <a:t>公義是從神的憐憫和恩典中產生出來的，</a:t>
            </a:r>
            <a:endParaRPr lang="en-US" altLang="zh-TW" sz="900" u="sng" dirty="0" smtClean="0">
              <a:solidFill>
                <a:srgbClr val="FF0000"/>
              </a:solidFill>
            </a:endParaRPr>
          </a:p>
          <a:p>
            <a:pPr marL="1143000" lvl="3">
              <a:buNone/>
            </a:pPr>
            <a:r>
              <a:rPr lang="en-US" altLang="zh-TW" sz="900" dirty="0"/>
              <a:t>	</a:t>
            </a:r>
            <a:r>
              <a:rPr lang="zh-TW" altLang="en-US" sz="900" dirty="0" smtClean="0"/>
              <a:t>因為神用祂的慈愛來恩待祂的子民。</a:t>
            </a:r>
            <a:endParaRPr lang="en-US" altLang="zh-TW" sz="900" dirty="0" smtClean="0"/>
          </a:p>
          <a:p>
            <a:pPr marL="1143000" lvl="3">
              <a:buNone/>
            </a:pPr>
            <a:r>
              <a:rPr lang="en-US" altLang="zh-TW" sz="900" dirty="0" smtClean="0"/>
              <a:t>	</a:t>
            </a:r>
            <a:r>
              <a:rPr lang="zh-TW" altLang="en-US" sz="900" dirty="0" smtClean="0">
                <a:solidFill>
                  <a:srgbClr val="7030A0"/>
                </a:solidFill>
              </a:rPr>
              <a:t>弗</a:t>
            </a:r>
            <a:r>
              <a:rPr lang="en-US" altLang="zh-TW" sz="900" dirty="0" smtClean="0">
                <a:solidFill>
                  <a:srgbClr val="7030A0"/>
                </a:solidFill>
              </a:rPr>
              <a:t>2:8</a:t>
            </a:r>
            <a:r>
              <a:rPr lang="zh-TW" altLang="en-US" sz="900" dirty="0" smtClean="0">
                <a:solidFill>
                  <a:srgbClr val="7030A0"/>
                </a:solidFill>
              </a:rPr>
              <a:t>你們得救是本乎恩，也因著信，這並不是出於自己，乃是神所賜的。</a:t>
            </a:r>
          </a:p>
          <a:p>
            <a:pPr marL="1143000" lvl="3">
              <a:buNone/>
            </a:pPr>
            <a:r>
              <a:rPr lang="en-US" altLang="zh-TW" sz="900" dirty="0" smtClean="0">
                <a:solidFill>
                  <a:srgbClr val="7030A0"/>
                </a:solidFill>
              </a:rPr>
              <a:t>	</a:t>
            </a:r>
            <a:r>
              <a:rPr lang="zh-TW" altLang="en-US" sz="900" dirty="0" smtClean="0">
                <a:solidFill>
                  <a:srgbClr val="7030A0"/>
                </a:solidFill>
              </a:rPr>
              <a:t>弗</a:t>
            </a:r>
            <a:r>
              <a:rPr lang="en-US" altLang="zh-TW" sz="900" dirty="0" smtClean="0">
                <a:solidFill>
                  <a:srgbClr val="7030A0"/>
                </a:solidFill>
              </a:rPr>
              <a:t>2:9</a:t>
            </a:r>
            <a:r>
              <a:rPr lang="zh-TW" altLang="en-US" sz="900" dirty="0" smtClean="0">
                <a:solidFill>
                  <a:srgbClr val="7030A0"/>
                </a:solidFill>
              </a:rPr>
              <a:t>也不是出於行為，免得有人自誇。</a:t>
            </a:r>
          </a:p>
          <a:p>
            <a:pPr marL="1143000" lvl="3">
              <a:buNone/>
            </a:pPr>
            <a:endParaRPr lang="en-US" altLang="zh-TW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/>
              <a:t>講義提要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686800" cy="6019800"/>
          </a:xfrm>
        </p:spPr>
        <p:txBody>
          <a:bodyPr>
            <a:normAutofit fontScale="62500" lnSpcReduction="20000"/>
          </a:bodyPr>
          <a:lstStyle/>
          <a:p>
            <a:pPr marL="685800" lvl="2">
              <a:buNone/>
            </a:pPr>
            <a:r>
              <a:rPr lang="en-US" altLang="zh-TW" sz="3300" dirty="0" smtClean="0"/>
              <a:t>3. </a:t>
            </a:r>
            <a:r>
              <a:rPr lang="zh-TW" altLang="en-US" sz="3300" dirty="0" smtClean="0"/>
              <a:t>信心與稱義</a:t>
            </a:r>
          </a:p>
          <a:p>
            <a:pPr marL="1143000" lvl="3">
              <a:buNone/>
            </a:pPr>
            <a:r>
              <a:rPr lang="en-US" altLang="zh-TW" sz="2900" dirty="0" smtClean="0"/>
              <a:t>(1)</a:t>
            </a:r>
            <a:r>
              <a:rPr lang="zh-TW" altLang="en-US" sz="2900" dirty="0" smtClean="0"/>
              <a:t>猶太人強調律法的美善。猶太人不但以自己努力遵行律法為榮，</a:t>
            </a:r>
            <a:r>
              <a:rPr lang="zh-TW" altLang="en-US" sz="2900" u="sng" dirty="0" smtClean="0">
                <a:solidFill>
                  <a:srgbClr val="FF0000"/>
                </a:solidFill>
              </a:rPr>
              <a:t>且漸漸地把律法提升到成為獨一真神自我顯明的本體</a:t>
            </a:r>
            <a:r>
              <a:rPr lang="zh-TW" altLang="en-US" sz="2900" dirty="0" smtClean="0"/>
              <a:t>，意思就是說他們把律法當作是神。</a:t>
            </a:r>
            <a:r>
              <a:rPr lang="en-US" altLang="zh-TW" sz="2900" dirty="0" smtClean="0">
                <a:solidFill>
                  <a:srgbClr val="7030A0"/>
                </a:solidFill>
              </a:rPr>
              <a:t>(</a:t>
            </a:r>
            <a:r>
              <a:rPr lang="zh-TW" altLang="en-US" sz="2900" dirty="0" smtClean="0">
                <a:solidFill>
                  <a:srgbClr val="7030A0"/>
                </a:solidFill>
              </a:rPr>
              <a:t>人的驕傲</a:t>
            </a:r>
            <a:r>
              <a:rPr lang="en-US" altLang="zh-TW" sz="2900" dirty="0" smtClean="0">
                <a:solidFill>
                  <a:srgbClr val="7030A0"/>
                </a:solidFill>
              </a:rPr>
              <a:t>,</a:t>
            </a:r>
            <a:r>
              <a:rPr lang="zh-TW" altLang="en-US" sz="2900" dirty="0" smtClean="0">
                <a:solidFill>
                  <a:srgbClr val="7030A0"/>
                </a:solidFill>
              </a:rPr>
              <a:t>與現代唯為物科學主義類似</a:t>
            </a:r>
            <a:r>
              <a:rPr lang="en-US" altLang="zh-TW" sz="2900" dirty="0" smtClean="0">
                <a:solidFill>
                  <a:srgbClr val="7030A0"/>
                </a:solidFill>
              </a:rPr>
              <a:t>,</a:t>
            </a:r>
            <a:r>
              <a:rPr lang="zh-TW" altLang="en-US" sz="2900" dirty="0" smtClean="0">
                <a:solidFill>
                  <a:srgbClr val="7030A0"/>
                </a:solidFill>
              </a:rPr>
              <a:t>神</a:t>
            </a:r>
            <a:r>
              <a:rPr lang="zh-TW" altLang="en-US" sz="2900" dirty="0">
                <a:solidFill>
                  <a:srgbClr val="7030A0"/>
                </a:solidFill>
              </a:rPr>
              <a:t>賜</a:t>
            </a:r>
            <a:r>
              <a:rPr lang="zh-TW" altLang="en-US" sz="2900" dirty="0" smtClean="0">
                <a:solidFill>
                  <a:srgbClr val="7030A0"/>
                </a:solidFill>
              </a:rPr>
              <a:t>人智慧用科學來理解神的創造</a:t>
            </a:r>
            <a:r>
              <a:rPr lang="en-US" altLang="zh-TW" sz="2900" dirty="0" smtClean="0">
                <a:solidFill>
                  <a:srgbClr val="7030A0"/>
                </a:solidFill>
              </a:rPr>
              <a:t>,</a:t>
            </a:r>
            <a:r>
              <a:rPr lang="zh-TW" altLang="en-US" sz="2900" dirty="0" smtClean="0">
                <a:solidFill>
                  <a:srgbClr val="7030A0"/>
                </a:solidFill>
              </a:rPr>
              <a:t> 而人卻將</a:t>
            </a:r>
            <a:r>
              <a:rPr lang="zh-TW" altLang="en-US" sz="2900" dirty="0">
                <a:solidFill>
                  <a:srgbClr val="7030A0"/>
                </a:solidFill>
              </a:rPr>
              <a:t>科</a:t>
            </a:r>
            <a:r>
              <a:rPr lang="zh-TW" altLang="en-US" sz="2900" dirty="0" smtClean="0">
                <a:solidFill>
                  <a:srgbClr val="7030A0"/>
                </a:solidFill>
              </a:rPr>
              <a:t>學當成神來敬拜</a:t>
            </a:r>
            <a:r>
              <a:rPr lang="en-US" altLang="zh-TW" sz="2900" dirty="0" smtClean="0">
                <a:solidFill>
                  <a:srgbClr val="7030A0"/>
                </a:solidFill>
              </a:rPr>
              <a:t>)</a:t>
            </a:r>
            <a:endParaRPr lang="zh-TW" altLang="en-US" sz="2900" dirty="0" smtClean="0">
              <a:solidFill>
                <a:srgbClr val="7030A0"/>
              </a:solidFill>
            </a:endParaRPr>
          </a:p>
          <a:p>
            <a:pPr marL="1143000" lvl="3">
              <a:buNone/>
            </a:pPr>
            <a:r>
              <a:rPr lang="en-US" altLang="zh-TW" sz="2900" dirty="0" smtClean="0"/>
              <a:t>(2 )</a:t>
            </a:r>
            <a:r>
              <a:rPr lang="zh-TW" altLang="en-US" sz="2900" dirty="0" smtClean="0"/>
              <a:t>保羅同意律法的神聖、公義和美善</a:t>
            </a:r>
            <a:r>
              <a:rPr lang="en-US" altLang="zh-TW" sz="2900" dirty="0" smtClean="0"/>
              <a:t>(</a:t>
            </a:r>
            <a:r>
              <a:rPr lang="zh-TW" altLang="en-US" sz="2900" dirty="0" smtClean="0"/>
              <a:t>羅七</a:t>
            </a:r>
            <a:r>
              <a:rPr lang="en-US" altLang="zh-TW" sz="2900" dirty="0" smtClean="0"/>
              <a:t>1 2) </a:t>
            </a:r>
            <a:r>
              <a:rPr lang="zh-TW" altLang="en-US" sz="2900" dirty="0" smtClean="0"/>
              <a:t>，但更清楚地指出</a:t>
            </a:r>
            <a:r>
              <a:rPr lang="zh-TW" altLang="en-US" sz="2900" u="sng" dirty="0" smtClean="0">
                <a:solidFill>
                  <a:srgbClr val="FF0000"/>
                </a:solidFill>
              </a:rPr>
              <a:t>只有信心才能使人在神面前得到合乎律法的地位，在神面前被稱為義</a:t>
            </a:r>
            <a:r>
              <a:rPr lang="zh-TW" altLang="en-US" sz="2900" dirty="0" smtClean="0"/>
              <a:t>。因為神是主動透過耶穌基督的工作去醫治和救贖人，所以</a:t>
            </a:r>
            <a:r>
              <a:rPr lang="zh-TW" altLang="en-US" sz="2900" u="sng" dirty="0" smtClean="0">
                <a:solidFill>
                  <a:srgbClr val="FF0000"/>
                </a:solidFill>
              </a:rPr>
              <a:t>人在神面前稱義，完完全全是靠賴基督的恩典</a:t>
            </a:r>
            <a:r>
              <a:rPr lang="zh-TW" altLang="en-US" sz="2900" dirty="0" smtClean="0"/>
              <a:t>。</a:t>
            </a:r>
          </a:p>
          <a:p>
            <a:pPr marL="1143000" lvl="3">
              <a:buNone/>
            </a:pPr>
            <a:r>
              <a:rPr lang="en-US" altLang="zh-TW" sz="2900" dirty="0" smtClean="0"/>
              <a:t>(3)</a:t>
            </a:r>
            <a:r>
              <a:rPr lang="zh-TW" altLang="en-US" sz="2900" dirty="0" smtClean="0"/>
              <a:t>保羅指出，律法不能夠叫人稱義</a:t>
            </a:r>
            <a:r>
              <a:rPr lang="en-US" altLang="zh-TW" sz="2900" dirty="0" smtClean="0"/>
              <a:t>(</a:t>
            </a:r>
            <a:r>
              <a:rPr lang="zh-TW" altLang="en-US" sz="2900" dirty="0" smtClean="0"/>
              <a:t>加二</a:t>
            </a:r>
            <a:r>
              <a:rPr lang="en-US" altLang="zh-TW" sz="2900" dirty="0" smtClean="0"/>
              <a:t>1 6) </a:t>
            </a:r>
            <a:r>
              <a:rPr lang="zh-TW" altLang="en-US" sz="2900" dirty="0" smtClean="0"/>
              <a:t>，主要是因為當人靠自己的善行想要稱義的時候，</a:t>
            </a:r>
            <a:r>
              <a:rPr lang="zh-TW" altLang="en-US" sz="2900" u="sng" dirty="0" smtClean="0">
                <a:solidFill>
                  <a:srgbClr val="FF0000"/>
                </a:solidFill>
              </a:rPr>
              <a:t>他就是不承認自己的軟弱無力，也不服在神的義之下</a:t>
            </a:r>
            <a:r>
              <a:rPr lang="en-US" altLang="zh-TW" sz="2900" dirty="0" smtClean="0"/>
              <a:t>(</a:t>
            </a:r>
            <a:r>
              <a:rPr lang="zh-TW" altLang="en-US" sz="2900" dirty="0" smtClean="0"/>
              <a:t>羅十</a:t>
            </a:r>
            <a:r>
              <a:rPr lang="en-US" altLang="zh-TW" sz="2900" dirty="0" smtClean="0"/>
              <a:t>3 ) </a:t>
            </a:r>
            <a:r>
              <a:rPr lang="en-US" altLang="zh-TW" sz="2900" dirty="0" smtClean="0">
                <a:solidFill>
                  <a:srgbClr val="7030A0"/>
                </a:solidFill>
              </a:rPr>
              <a:t>(</a:t>
            </a:r>
            <a:r>
              <a:rPr lang="zh-TW" altLang="en-US" sz="2900" dirty="0" smtClean="0">
                <a:solidFill>
                  <a:srgbClr val="7030A0"/>
                </a:solidFill>
              </a:rPr>
              <a:t>人的驕傲</a:t>
            </a:r>
            <a:r>
              <a:rPr lang="en-US" altLang="zh-TW" sz="2900" dirty="0" smtClean="0">
                <a:solidFill>
                  <a:srgbClr val="7030A0"/>
                </a:solidFill>
              </a:rPr>
              <a:t>)</a:t>
            </a: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加</a:t>
            </a:r>
            <a:r>
              <a:rPr lang="en-US" altLang="zh-TW" sz="2900" dirty="0" smtClean="0">
                <a:solidFill>
                  <a:srgbClr val="7030A0"/>
                </a:solidFill>
              </a:rPr>
              <a:t>2:16</a:t>
            </a:r>
            <a:r>
              <a:rPr lang="zh-TW" altLang="en-US" sz="2900" dirty="0" smtClean="0">
                <a:solidFill>
                  <a:srgbClr val="7030A0"/>
                </a:solidFill>
              </a:rPr>
              <a:t>既知道人稱義，不是因行律法，乃是因信耶穌基督，連我們也信了基督耶穌，使我們因信基督稱義，不因行律稱義，因為凡有血氣的，沒有一人因行律法稱義。</a:t>
            </a:r>
            <a:endParaRPr lang="en-US" altLang="zh-TW" sz="2900" dirty="0" smtClean="0">
              <a:solidFill>
                <a:srgbClr val="7030A0"/>
              </a:solidFill>
            </a:endParaRP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羅</a:t>
            </a:r>
            <a:r>
              <a:rPr lang="en-US" altLang="zh-TW" sz="2900" dirty="0" smtClean="0">
                <a:solidFill>
                  <a:srgbClr val="7030A0"/>
                </a:solidFill>
              </a:rPr>
              <a:t>9:31</a:t>
            </a:r>
            <a:r>
              <a:rPr lang="zh-TW" altLang="en-US" sz="2900" dirty="0" smtClean="0">
                <a:solidFill>
                  <a:srgbClr val="7030A0"/>
                </a:solidFill>
              </a:rPr>
              <a:t>但以色列人追求律法的義，反得不著律法的義。</a:t>
            </a: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羅</a:t>
            </a:r>
            <a:r>
              <a:rPr lang="en-US" altLang="zh-TW" sz="2900" dirty="0" smtClean="0">
                <a:solidFill>
                  <a:srgbClr val="7030A0"/>
                </a:solidFill>
              </a:rPr>
              <a:t>9:32</a:t>
            </a:r>
            <a:r>
              <a:rPr lang="zh-TW" altLang="en-US" sz="2900" dirty="0" smtClean="0">
                <a:solidFill>
                  <a:srgbClr val="7030A0"/>
                </a:solidFill>
              </a:rPr>
              <a:t>這是甚麼緣故呢，是因為他們不憑著信心求，只憑著行為求，他們正跌在那絆腳石上。</a:t>
            </a: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羅</a:t>
            </a:r>
            <a:r>
              <a:rPr lang="en-US" altLang="zh-TW" sz="2900" dirty="0" smtClean="0">
                <a:solidFill>
                  <a:srgbClr val="7030A0"/>
                </a:solidFill>
              </a:rPr>
              <a:t>9:33</a:t>
            </a:r>
            <a:r>
              <a:rPr lang="zh-TW" altLang="en-US" sz="2900" dirty="0" smtClean="0">
                <a:solidFill>
                  <a:srgbClr val="7030A0"/>
                </a:solidFill>
              </a:rPr>
              <a:t>就如經上所記，</a:t>
            </a:r>
            <a:r>
              <a:rPr lang="en-US" altLang="zh-TW" sz="2900" dirty="0" smtClean="0">
                <a:solidFill>
                  <a:srgbClr val="7030A0"/>
                </a:solidFill>
              </a:rPr>
              <a:t>『</a:t>
            </a:r>
            <a:r>
              <a:rPr lang="zh-TW" altLang="en-US" sz="2900" dirty="0" smtClean="0">
                <a:solidFill>
                  <a:srgbClr val="7030A0"/>
                </a:solidFill>
              </a:rPr>
              <a:t>我在錫安放一塊絆腳的石頭，跌人的磐石，信靠他的人必不至於羞愧。</a:t>
            </a:r>
            <a:r>
              <a:rPr lang="en-US" altLang="zh-TW" sz="2900" dirty="0" smtClean="0">
                <a:solidFill>
                  <a:srgbClr val="7030A0"/>
                </a:solidFill>
              </a:rPr>
              <a:t>』</a:t>
            </a: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羅</a:t>
            </a:r>
            <a:r>
              <a:rPr lang="en-US" altLang="zh-TW" sz="2900" dirty="0" smtClean="0">
                <a:solidFill>
                  <a:srgbClr val="7030A0"/>
                </a:solidFill>
              </a:rPr>
              <a:t>10:1</a:t>
            </a:r>
            <a:r>
              <a:rPr lang="zh-TW" altLang="en-US" sz="2900" dirty="0" smtClean="0">
                <a:solidFill>
                  <a:srgbClr val="7030A0"/>
                </a:solidFill>
              </a:rPr>
              <a:t>弟兄們，我心裡所願的，向神所求的，是要以色列人得救。</a:t>
            </a: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羅</a:t>
            </a:r>
            <a:r>
              <a:rPr lang="en-US" altLang="zh-TW" sz="2900" dirty="0" smtClean="0">
                <a:solidFill>
                  <a:srgbClr val="7030A0"/>
                </a:solidFill>
              </a:rPr>
              <a:t>10:2</a:t>
            </a:r>
            <a:r>
              <a:rPr lang="zh-TW" altLang="en-US" sz="2900" dirty="0" smtClean="0">
                <a:solidFill>
                  <a:srgbClr val="7030A0"/>
                </a:solidFill>
              </a:rPr>
              <a:t>我可以證明他們向神有熱心，但不是按著真知識。</a:t>
            </a:r>
          </a:p>
          <a:p>
            <a:pPr marL="1143000" lvl="4" indent="0">
              <a:buNone/>
            </a:pPr>
            <a:r>
              <a:rPr lang="zh-TW" altLang="en-US" sz="2900" dirty="0" smtClean="0">
                <a:solidFill>
                  <a:srgbClr val="7030A0"/>
                </a:solidFill>
              </a:rPr>
              <a:t>羅</a:t>
            </a:r>
            <a:r>
              <a:rPr lang="en-US" altLang="zh-TW" sz="2900" dirty="0" smtClean="0">
                <a:solidFill>
                  <a:srgbClr val="7030A0"/>
                </a:solidFill>
              </a:rPr>
              <a:t>10:3</a:t>
            </a:r>
            <a:r>
              <a:rPr lang="zh-TW" altLang="en-US" sz="2900" dirty="0" smtClean="0">
                <a:solidFill>
                  <a:srgbClr val="7030A0"/>
                </a:solidFill>
              </a:rPr>
              <a:t>因為不知道神的義，想要立自己的義，就不服神的義了。</a:t>
            </a:r>
          </a:p>
          <a:p>
            <a:pPr marL="1143000" lvl="4" indent="0">
              <a:buNone/>
            </a:pPr>
            <a:endParaRPr lang="zh-TW" altLang="en-US" sz="29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2133600" cy="1020762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/>
              <a:t>講義提要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915400" cy="6096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altLang="zh-TW" dirty="0" smtClean="0"/>
              <a:t>4. </a:t>
            </a:r>
            <a:r>
              <a:rPr lang="zh-TW" altLang="en-US" dirty="0" smtClean="0"/>
              <a:t>律法與恩典之間的張力</a:t>
            </a:r>
          </a:p>
          <a:p>
            <a:pPr>
              <a:buNone/>
            </a:pPr>
            <a:r>
              <a:rPr lang="en-US" altLang="zh-TW" dirty="0" smtClean="0"/>
              <a:t>(1 )</a:t>
            </a:r>
            <a:r>
              <a:rPr lang="zh-TW" altLang="en-US" dirty="0" smtClean="0"/>
              <a:t>無人可以謹守全部的律法，所以總是不能夠有效地對付罪惡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加五</a:t>
            </a:r>
            <a:r>
              <a:rPr lang="en-US" altLang="zh-TW" dirty="0" smtClean="0"/>
              <a:t>3 )</a:t>
            </a:r>
            <a:r>
              <a:rPr lang="zh-TW" altLang="en-US" dirty="0" smtClean="0"/>
              <a:t>。當然，神所設立的律法本身是公義的，不是罪</a:t>
            </a:r>
            <a:r>
              <a:rPr lang="en-US" altLang="zh-TW" dirty="0" smtClean="0"/>
              <a:t>(</a:t>
            </a:r>
            <a:r>
              <a:rPr lang="zh-TW" altLang="en-US" dirty="0" smtClean="0"/>
              <a:t>羅七 </a:t>
            </a:r>
            <a:r>
              <a:rPr lang="en-US" altLang="zh-TW" dirty="0" smtClean="0"/>
              <a:t>7) </a:t>
            </a:r>
            <a:r>
              <a:rPr lang="zh-TW" altLang="en-US" dirty="0" smtClean="0"/>
              <a:t>，但是為甚麼保羅一再將這個律法與罪及死亡連在一起來講呢</a:t>
            </a:r>
            <a:r>
              <a:rPr lang="en-US" altLang="zh-TW" dirty="0" smtClean="0"/>
              <a:t>?</a:t>
            </a:r>
            <a:r>
              <a:rPr lang="zh-TW" altLang="en-US" dirty="0" smtClean="0"/>
              <a:t>是</a:t>
            </a:r>
            <a:r>
              <a:rPr lang="zh-TW" altLang="en-US" u="sng" dirty="0" smtClean="0">
                <a:solidFill>
                  <a:srgbClr val="FF0000"/>
                </a:solidFill>
              </a:rPr>
              <a:t>因為律法有一個功用，就是會將罪的本質帶出來</a:t>
            </a:r>
            <a:r>
              <a:rPr lang="en-US" altLang="zh-TW" u="sng" dirty="0" smtClean="0">
                <a:solidFill>
                  <a:srgbClr val="FF0000"/>
                </a:solidFill>
              </a:rPr>
              <a:t>(</a:t>
            </a:r>
            <a:r>
              <a:rPr lang="zh-TW" altLang="en-US" u="sng" dirty="0" smtClean="0">
                <a:solidFill>
                  <a:srgbClr val="FF0000"/>
                </a:solidFill>
              </a:rPr>
              <a:t>羅七</a:t>
            </a:r>
            <a:r>
              <a:rPr lang="en-US" altLang="zh-TW" u="sng" dirty="0" smtClean="0">
                <a:solidFill>
                  <a:srgbClr val="FF0000"/>
                </a:solidFill>
              </a:rPr>
              <a:t>8-9) </a:t>
            </a:r>
            <a:r>
              <a:rPr lang="zh-TW" altLang="en-US" u="sng" dirty="0" smtClean="0">
                <a:solidFill>
                  <a:srgbClr val="FF0000"/>
                </a:solidFill>
              </a:rPr>
              <a:t>，而罪使人背叛神，因此惹動神的怒氣</a:t>
            </a:r>
            <a:r>
              <a:rPr lang="en-US" altLang="zh-TW" dirty="0" smtClean="0"/>
              <a:t>o </a:t>
            </a:r>
          </a:p>
          <a:p>
            <a:pPr>
              <a:buNone/>
            </a:pPr>
            <a:r>
              <a:rPr lang="en-US" altLang="zh-TW" dirty="0" smtClean="0"/>
              <a:t>(2 )</a:t>
            </a:r>
            <a:r>
              <a:rPr lang="zh-TW" altLang="en-US" dirty="0" smtClean="0"/>
              <a:t>律法在神、人關係之間起了一個分化的作用，使人再次與神相隔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加二</a:t>
            </a:r>
            <a:r>
              <a:rPr lang="en-US" altLang="zh-TW" dirty="0" smtClean="0"/>
              <a:t>1 8 )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(3 )</a:t>
            </a:r>
            <a:r>
              <a:rPr lang="zh-TW" altLang="en-US" dirty="0" smtClean="0"/>
              <a:t>靠行律法去換取在神面前稱義的人，就是否定了基督的死亡與復活的事實</a:t>
            </a:r>
            <a:r>
              <a:rPr lang="en-US" altLang="zh-TW" dirty="0" smtClean="0"/>
              <a:t>;</a:t>
            </a:r>
            <a:r>
              <a:rPr lang="zh-TW" altLang="en-US" dirty="0" smtClean="0"/>
              <a:t>這不但浪費基督的恩典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加五</a:t>
            </a:r>
            <a:r>
              <a:rPr lang="en-US" altLang="zh-TW" dirty="0" smtClean="0"/>
              <a:t>4) </a:t>
            </a:r>
            <a:r>
              <a:rPr lang="zh-TW" altLang="en-US" dirty="0" smtClean="0"/>
              <a:t>，而且也是將自己仍舊放在咒詛之中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加三</a:t>
            </a:r>
            <a:r>
              <a:rPr lang="en-US" altLang="zh-TW" dirty="0" smtClean="0"/>
              <a:t>1 3 )</a:t>
            </a:r>
          </a:p>
          <a:p>
            <a:pPr>
              <a:buNone/>
            </a:pPr>
            <a:r>
              <a:rPr lang="en-US" altLang="zh-TW" dirty="0" smtClean="0"/>
              <a:t>(4 )</a:t>
            </a:r>
            <a:r>
              <a:rPr lang="zh-TW" altLang="en-US" dirty="0" smtClean="0"/>
              <a:t>當時有一些猶太信徒非常重視律法，而且宣揚信了主耶穌的人，還需要接受割禮，才能夠真正得救</a:t>
            </a:r>
            <a:r>
              <a:rPr lang="en-US" altLang="zh-TW" dirty="0" smtClean="0"/>
              <a:t>;</a:t>
            </a:r>
            <a:r>
              <a:rPr lang="zh-TW" altLang="en-US" dirty="0" smtClean="0"/>
              <a:t>保羅就特意說明，信徒擁有了神稱人為義的恩典，就不再需要行割禮了，因為人得救是從相信主耶穌基督而來的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加五</a:t>
            </a:r>
            <a:r>
              <a:rPr lang="en-US" altLang="zh-TW" dirty="0" smtClean="0"/>
              <a:t>6)</a:t>
            </a:r>
          </a:p>
          <a:p>
            <a:pPr>
              <a:buNone/>
            </a:pPr>
            <a:r>
              <a:rPr lang="en-US" altLang="zh-TW" dirty="0" smtClean="0"/>
              <a:t>(5 )</a:t>
            </a:r>
            <a:r>
              <a:rPr lang="zh-TW" altLang="en-US" dirty="0" smtClean="0"/>
              <a:t>人如果仍然想用各種規條、善行、謹守日子、月份、節期、年份這些方法來達到稱義的目的，</a:t>
            </a:r>
            <a:r>
              <a:rPr lang="zh-TW" altLang="en-US" u="sng" dirty="0" smtClean="0">
                <a:solidFill>
                  <a:srgbClr val="FF0000"/>
                </a:solidFill>
              </a:rPr>
              <a:t>就是在走回頭路，使自己重回罪奴的身份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加四</a:t>
            </a:r>
            <a:r>
              <a:rPr lang="en-US" altLang="zh-TW" dirty="0" smtClean="0"/>
              <a:t>8-10) </a:t>
            </a:r>
            <a:r>
              <a:rPr lang="zh-TW" altLang="en-US" dirty="0" smtClean="0"/>
              <a:t>。人如果鼓勵別人倚靠律法來稱義，就是更加將他拒於恩典的門外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加六</a:t>
            </a:r>
            <a:r>
              <a:rPr lang="en-US" altLang="zh-TW" dirty="0" smtClean="0"/>
              <a:t>13)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加</a:t>
            </a:r>
            <a:r>
              <a:rPr lang="en-US" altLang="zh-TW" dirty="0" smtClean="0">
                <a:solidFill>
                  <a:srgbClr val="7030A0"/>
                </a:solidFill>
              </a:rPr>
              <a:t>5:3</a:t>
            </a:r>
            <a:r>
              <a:rPr lang="zh-TW" altLang="en-US" dirty="0" smtClean="0">
                <a:solidFill>
                  <a:srgbClr val="7030A0"/>
                </a:solidFill>
              </a:rPr>
              <a:t>我再指著凡受割禮的人確實的說：他是欠著行全律法的債。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加</a:t>
            </a:r>
            <a:r>
              <a:rPr lang="en-US" altLang="zh-TW" dirty="0" smtClean="0">
                <a:solidFill>
                  <a:srgbClr val="7030A0"/>
                </a:solidFill>
              </a:rPr>
              <a:t>5:4</a:t>
            </a:r>
            <a:r>
              <a:rPr lang="zh-TW" altLang="en-US" dirty="0" smtClean="0">
                <a:solidFill>
                  <a:srgbClr val="7030A0"/>
                </a:solidFill>
              </a:rPr>
              <a:t>你們這要靠律法稱義的，是與基督隔絕，從恩典中墜落了。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加</a:t>
            </a:r>
            <a:r>
              <a:rPr lang="en-US" altLang="zh-TW" dirty="0" smtClean="0">
                <a:solidFill>
                  <a:srgbClr val="7030A0"/>
                </a:solidFill>
              </a:rPr>
              <a:t>5:5</a:t>
            </a:r>
            <a:r>
              <a:rPr lang="zh-TW" altLang="en-US" dirty="0" smtClean="0">
                <a:solidFill>
                  <a:srgbClr val="7030A0"/>
                </a:solidFill>
              </a:rPr>
              <a:t>我們靠著聖靈，憑著信心，等候所盼望的義。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加</a:t>
            </a:r>
            <a:r>
              <a:rPr lang="en-US" altLang="zh-TW" dirty="0" smtClean="0">
                <a:solidFill>
                  <a:srgbClr val="7030A0"/>
                </a:solidFill>
              </a:rPr>
              <a:t>5:6</a:t>
            </a:r>
            <a:r>
              <a:rPr lang="zh-TW" altLang="en-US" dirty="0" smtClean="0">
                <a:solidFill>
                  <a:srgbClr val="7030A0"/>
                </a:solidFill>
              </a:rPr>
              <a:t>原來在基督耶穌裡，受割禮不受割禮，全無功效，惟獨使人生發仁愛的信心，才有功效。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pPr indent="0">
              <a:buNone/>
            </a:pPr>
            <a:endParaRPr lang="en-US" altLang="zh-TW" dirty="0" smtClean="0">
              <a:solidFill>
                <a:srgbClr val="7030A0"/>
              </a:solidFill>
            </a:endParaRP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7:7</a:t>
            </a:r>
            <a:r>
              <a:rPr lang="zh-TW" altLang="en-US" dirty="0" smtClean="0">
                <a:solidFill>
                  <a:srgbClr val="7030A0"/>
                </a:solidFill>
              </a:rPr>
              <a:t>這樣，我們可說甚麼呢，律法是罪麼，斷乎不是，只是非因律法，我就不知何為罪，非律法說：</a:t>
            </a:r>
            <a:r>
              <a:rPr lang="en-US" altLang="zh-TW" dirty="0" smtClean="0">
                <a:solidFill>
                  <a:srgbClr val="7030A0"/>
                </a:solidFill>
              </a:rPr>
              <a:t>『</a:t>
            </a:r>
            <a:r>
              <a:rPr lang="zh-TW" altLang="en-US" dirty="0" smtClean="0">
                <a:solidFill>
                  <a:srgbClr val="7030A0"/>
                </a:solidFill>
              </a:rPr>
              <a:t>不可起貪心。</a:t>
            </a:r>
            <a:r>
              <a:rPr lang="en-US" altLang="zh-TW" dirty="0" smtClean="0">
                <a:solidFill>
                  <a:srgbClr val="7030A0"/>
                </a:solidFill>
              </a:rPr>
              <a:t>』</a:t>
            </a:r>
            <a:r>
              <a:rPr lang="zh-TW" altLang="en-US" dirty="0" smtClean="0">
                <a:solidFill>
                  <a:srgbClr val="7030A0"/>
                </a:solidFill>
              </a:rPr>
              <a:t>我就不知何為貪心。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7:8</a:t>
            </a:r>
            <a:r>
              <a:rPr lang="zh-TW" altLang="en-US" dirty="0" smtClean="0">
                <a:solidFill>
                  <a:srgbClr val="7030A0"/>
                </a:solidFill>
              </a:rPr>
              <a:t>然而罪趁著機會，就藉著誡命叫諸般的貪心在我裡頭發動，因為沒有律法罪是死的。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7:9</a:t>
            </a:r>
            <a:r>
              <a:rPr lang="zh-TW" altLang="en-US" dirty="0" smtClean="0">
                <a:solidFill>
                  <a:srgbClr val="7030A0"/>
                </a:solidFill>
              </a:rPr>
              <a:t>我以前沒有律法是活著的，但是誡命來到，罪又活了，我就死了。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7:10</a:t>
            </a:r>
            <a:r>
              <a:rPr lang="zh-TW" altLang="en-US" dirty="0" smtClean="0">
                <a:solidFill>
                  <a:srgbClr val="7030A0"/>
                </a:solidFill>
              </a:rPr>
              <a:t>那本來叫人活的誡命，反倒叫我死。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7:11</a:t>
            </a:r>
            <a:r>
              <a:rPr lang="zh-TW" altLang="en-US" dirty="0" smtClean="0">
                <a:solidFill>
                  <a:srgbClr val="7030A0"/>
                </a:solidFill>
              </a:rPr>
              <a:t>因為罪趁著機會，就藉著誡命引誘我，並且殺了我。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7:12</a:t>
            </a:r>
            <a:r>
              <a:rPr lang="zh-TW" altLang="en-US" dirty="0" smtClean="0">
                <a:solidFill>
                  <a:srgbClr val="7030A0"/>
                </a:solidFill>
              </a:rPr>
              <a:t>這樣看來，律法是聖潔的，誡命也是聖潔，公義，良善的。</a:t>
            </a:r>
          </a:p>
          <a:p>
            <a:pPr indent="0">
              <a:buNone/>
            </a:pPr>
            <a:r>
              <a:rPr lang="zh-TW" altLang="en-US" dirty="0" smtClean="0">
                <a:solidFill>
                  <a:srgbClr val="7030A0"/>
                </a:solidFill>
              </a:rPr>
              <a:t>羅</a:t>
            </a:r>
            <a:r>
              <a:rPr lang="en-US" altLang="zh-TW" dirty="0" smtClean="0">
                <a:solidFill>
                  <a:srgbClr val="7030A0"/>
                </a:solidFill>
              </a:rPr>
              <a:t>7:13</a:t>
            </a:r>
            <a:r>
              <a:rPr lang="zh-TW" altLang="en-US" dirty="0" smtClean="0">
                <a:solidFill>
                  <a:srgbClr val="7030A0"/>
                </a:solidFill>
              </a:rPr>
              <a:t>既然如此，那良善的是叫我死麼，斷乎不是，叫我死的乃是罪。但罪藉著那良善的叫我死，就顯出真是罪，叫罪因著誡命更顯出是惡極了。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2133600" cy="1020762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/>
              <a:t>講義提要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915400" cy="6096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5. </a:t>
            </a:r>
            <a:r>
              <a:rPr lang="zh-TW" altLang="en-US" dirty="0" smtClean="0"/>
              <a:t>因信稱義的中心</a:t>
            </a:r>
          </a:p>
          <a:p>
            <a:pPr>
              <a:buNone/>
            </a:pPr>
            <a:r>
              <a:rPr lang="zh-TW" altLang="en-US" dirty="0" smtClean="0"/>
              <a:t>因信稱義的道理是基督教信仰的核心，叫所有凡是願意承認我們的罪的人，可以在這一位聖潔的神面前，能夠找到神的恩典和拯救，也叫我們能夠體會到這一位聖潔的神，祂在耶穌基督裡面，為我們預備這一個救贖。所以我們說</a:t>
            </a:r>
            <a:r>
              <a:rPr lang="zh-TW" altLang="en-US" u="sng" dirty="0" smtClean="0">
                <a:solidFill>
                  <a:srgbClr val="FF0000"/>
                </a:solidFill>
              </a:rPr>
              <a:t>因信稱義就是信仰的核心</a:t>
            </a:r>
            <a:r>
              <a:rPr lang="zh-TW" altLang="en-US" dirty="0" smtClean="0"/>
              <a:t>，而</a:t>
            </a:r>
            <a:r>
              <a:rPr lang="zh-TW" altLang="en-US" u="sng" dirty="0" smtClean="0">
                <a:solidFill>
                  <a:srgbClr val="FF0000"/>
                </a:solidFill>
              </a:rPr>
              <a:t>稱義的中心就是神的恩典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Q:</a:t>
            </a:r>
            <a:r>
              <a:rPr lang="zh-TW" altLang="en-US" dirty="0" smtClean="0">
                <a:solidFill>
                  <a:srgbClr val="7030A0"/>
                </a:solidFill>
              </a:rPr>
              <a:t>亞伯拉罕的信 和 我們今日信的異同</a:t>
            </a:r>
            <a:r>
              <a:rPr lang="en-US" dirty="0" smtClean="0">
                <a:solidFill>
                  <a:srgbClr val="7030A0"/>
                </a:solidFill>
              </a:rPr>
              <a:t>?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4:17</a:t>
            </a:r>
            <a:r>
              <a:rPr lang="zh-TW" altLang="en-US" u="sng" dirty="0">
                <a:solidFill>
                  <a:srgbClr val="7030A0"/>
                </a:solidFill>
              </a:rPr>
              <a:t>亞伯拉罕所信的，是那叫死人復活使無變為有的神</a:t>
            </a:r>
            <a:r>
              <a:rPr lang="zh-TW" altLang="en-US" dirty="0">
                <a:solidFill>
                  <a:srgbClr val="7030A0"/>
                </a:solidFill>
              </a:rPr>
              <a:t>，他在主面前作我們世人的父，如經上所記，</a:t>
            </a:r>
            <a:r>
              <a:rPr lang="en-US" altLang="zh-TW" dirty="0">
                <a:solidFill>
                  <a:srgbClr val="7030A0"/>
                </a:solidFill>
              </a:rPr>
              <a:t>『</a:t>
            </a:r>
            <a:r>
              <a:rPr lang="zh-TW" altLang="en-US" dirty="0">
                <a:solidFill>
                  <a:srgbClr val="7030A0"/>
                </a:solidFill>
              </a:rPr>
              <a:t>我已經立你作多國的父。</a:t>
            </a:r>
            <a:r>
              <a:rPr lang="en-US" altLang="zh-TW" dirty="0">
                <a:solidFill>
                  <a:srgbClr val="7030A0"/>
                </a:solidFill>
              </a:rPr>
              <a:t>』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4:18</a:t>
            </a:r>
            <a:r>
              <a:rPr lang="zh-TW" altLang="en-US" dirty="0">
                <a:solidFill>
                  <a:srgbClr val="7030A0"/>
                </a:solidFill>
              </a:rPr>
              <a:t>他在無可指望的時候，因信仍有指望，就得以作多國的父，正如先前所說：</a:t>
            </a:r>
            <a:r>
              <a:rPr lang="en-US" altLang="zh-TW" dirty="0">
                <a:solidFill>
                  <a:srgbClr val="7030A0"/>
                </a:solidFill>
              </a:rPr>
              <a:t>『</a:t>
            </a:r>
            <a:r>
              <a:rPr lang="zh-TW" altLang="en-US" dirty="0">
                <a:solidFill>
                  <a:srgbClr val="7030A0"/>
                </a:solidFill>
              </a:rPr>
              <a:t>你的後裔將要如此。</a:t>
            </a:r>
            <a:r>
              <a:rPr lang="en-US" altLang="zh-TW" dirty="0">
                <a:solidFill>
                  <a:srgbClr val="7030A0"/>
                </a:solidFill>
              </a:rPr>
              <a:t>』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4:19</a:t>
            </a:r>
            <a:r>
              <a:rPr lang="zh-TW" altLang="en-US" dirty="0">
                <a:solidFill>
                  <a:srgbClr val="7030A0"/>
                </a:solidFill>
              </a:rPr>
              <a:t>他將近百歲的時候，雖然想到自己的身體如同已死，撒拉的生育已經斷絕，他的信心還是不軟弱。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4:20</a:t>
            </a:r>
            <a:r>
              <a:rPr lang="zh-TW" altLang="en-US" dirty="0">
                <a:solidFill>
                  <a:srgbClr val="7030A0"/>
                </a:solidFill>
              </a:rPr>
              <a:t>並且仰望神的應許，總沒有因不信，心裡起疑惑，反倒因信，心裡得堅固，將榮耀歸給神。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4:21</a:t>
            </a:r>
            <a:r>
              <a:rPr lang="zh-TW" altLang="en-US" dirty="0">
                <a:solidFill>
                  <a:srgbClr val="7030A0"/>
                </a:solidFill>
              </a:rPr>
              <a:t>且滿心相信，神所應許的必能作成。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4:22</a:t>
            </a:r>
            <a:r>
              <a:rPr lang="zh-TW" altLang="en-US" u="sng" dirty="0">
                <a:solidFill>
                  <a:srgbClr val="7030A0"/>
                </a:solidFill>
              </a:rPr>
              <a:t>所以這就算為他的義</a:t>
            </a:r>
            <a:r>
              <a:rPr lang="zh-TW" altLang="en-US" dirty="0">
                <a:solidFill>
                  <a:srgbClr val="7030A0"/>
                </a:solidFill>
              </a:rPr>
              <a:t>。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4:23</a:t>
            </a:r>
            <a:r>
              <a:rPr lang="zh-TW" altLang="en-US" dirty="0">
                <a:solidFill>
                  <a:srgbClr val="7030A0"/>
                </a:solidFill>
              </a:rPr>
              <a:t>算為他義的這句話，不是單為他寫的，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4:24</a:t>
            </a:r>
            <a:r>
              <a:rPr lang="zh-TW" altLang="en-US" dirty="0">
                <a:solidFill>
                  <a:srgbClr val="7030A0"/>
                </a:solidFill>
              </a:rPr>
              <a:t>也是為我們將來得算為義之人寫的，</a:t>
            </a:r>
            <a:r>
              <a:rPr lang="zh-TW" altLang="en-US" u="sng" dirty="0">
                <a:solidFill>
                  <a:srgbClr val="7030A0"/>
                </a:solidFill>
              </a:rPr>
              <a:t>就是我們這信神使我們的主耶穌從死裡復活的人。</a:t>
            </a:r>
          </a:p>
          <a:p>
            <a:pPr marL="1028700" indent="-685800">
              <a:buNone/>
            </a:pPr>
            <a:r>
              <a:rPr lang="zh-TW" altLang="en-US" dirty="0">
                <a:solidFill>
                  <a:srgbClr val="7030A0"/>
                </a:solidFill>
              </a:rPr>
              <a:t>羅</a:t>
            </a:r>
            <a:r>
              <a:rPr lang="en-US" altLang="zh-TW" dirty="0">
                <a:solidFill>
                  <a:srgbClr val="7030A0"/>
                </a:solidFill>
              </a:rPr>
              <a:t>4:25</a:t>
            </a:r>
            <a:r>
              <a:rPr lang="zh-TW" altLang="en-US" dirty="0">
                <a:solidFill>
                  <a:srgbClr val="7030A0"/>
                </a:solidFill>
              </a:rPr>
              <a:t>耶穌被交給人，是為我們的過犯，復活，是為叫我們稱義。</a:t>
            </a:r>
            <a:r>
              <a:rPr lang="en-US" altLang="zh-TW" dirty="0">
                <a:solidFill>
                  <a:srgbClr val="7030A0"/>
                </a:solidFill>
              </a:rPr>
              <a:t>〔</a:t>
            </a:r>
            <a:r>
              <a:rPr lang="zh-TW" altLang="en-US" dirty="0">
                <a:solidFill>
                  <a:srgbClr val="7030A0"/>
                </a:solidFill>
              </a:rPr>
              <a:t>或作耶穌是我們的過犯交付了是為我們稱義復活了</a:t>
            </a:r>
            <a:r>
              <a:rPr lang="en-US" altLang="zh-TW" dirty="0">
                <a:solidFill>
                  <a:srgbClr val="7030A0"/>
                </a:solidFill>
              </a:rPr>
              <a:t>〕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講義提要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1100" dirty="0" smtClean="0"/>
              <a:t>三</a:t>
            </a:r>
            <a:r>
              <a:rPr lang="en-US" altLang="zh-TW" sz="1100" dirty="0" smtClean="0"/>
              <a:t>.</a:t>
            </a:r>
            <a:r>
              <a:rPr lang="zh-TW" altLang="en-US" sz="1100" dirty="0" smtClean="0"/>
              <a:t>律法的任務</a:t>
            </a:r>
          </a:p>
          <a:p>
            <a:pPr>
              <a:buNone/>
            </a:pPr>
            <a:r>
              <a:rPr lang="en-US" altLang="zh-TW" sz="1100" dirty="0" smtClean="0"/>
              <a:t>1. </a:t>
            </a:r>
            <a:r>
              <a:rPr lang="zh-TW" altLang="en-US" sz="1100" dirty="0" smtClean="0"/>
              <a:t>律法叫人知罪</a:t>
            </a:r>
          </a:p>
          <a:p>
            <a:pPr>
              <a:buNone/>
            </a:pPr>
            <a:r>
              <a:rPr lang="zh-TW" altLang="en-US" sz="1100" dirty="0" smtClean="0"/>
              <a:t>保羅並沒有反對律法，只是將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律法叫人知罪</a:t>
            </a:r>
            <a:r>
              <a:rPr lang="zh-TW" altLang="en-US" sz="1100" dirty="0" smtClean="0"/>
              <a:t>的功能指出來，律法本身不能夠赦罪，但是可以將人帶到神面前，讓人知道我們需要耶穌基督神兒子的救贖和聖靈的更新。律法與神的應許也沒有衝突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加三</a:t>
            </a:r>
            <a:r>
              <a:rPr lang="en-US" altLang="zh-TW" sz="1100" dirty="0" smtClean="0"/>
              <a:t>21) </a:t>
            </a:r>
            <a:r>
              <a:rPr lang="zh-TW" altLang="en-US" sz="1100" dirty="0" smtClean="0"/>
              <a:t>，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律法不能夠做的，是無法將神應許的生命賜給人</a:t>
            </a:r>
            <a:r>
              <a:rPr lang="en-US" altLang="zh-TW" sz="1100" u="sng" dirty="0" smtClean="0">
                <a:solidFill>
                  <a:srgbClr val="FF0000"/>
                </a:solidFill>
              </a:rPr>
              <a:t>;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因為在神奧秘目的裡面，沒有將這個任務交予律法。</a:t>
            </a:r>
          </a:p>
          <a:p>
            <a:pPr>
              <a:buNone/>
            </a:pPr>
            <a:endParaRPr lang="zh-TW" altLang="en-US" sz="1100" dirty="0" smtClean="0"/>
          </a:p>
          <a:p>
            <a:pPr>
              <a:buNone/>
            </a:pPr>
            <a:r>
              <a:rPr lang="en-US" altLang="zh-TW" sz="1100" dirty="0" smtClean="0"/>
              <a:t>2. </a:t>
            </a:r>
            <a:r>
              <a:rPr lang="zh-TW" altLang="en-US" sz="1100" dirty="0" smtClean="0"/>
              <a:t>律法是暫時的師傅</a:t>
            </a:r>
          </a:p>
          <a:p>
            <a:pPr>
              <a:buNone/>
            </a:pPr>
            <a:r>
              <a:rPr lang="zh-TW" altLang="en-US" sz="1100" dirty="0" smtClean="0"/>
              <a:t>從保羅引用摩西與先知的教導來看，即使是在舊約的時代，神也沒有強調人是靠遵守律法的字句來稱義。因此，保羅向信徒介紹，律法的功能是以色列人訓蒙的師傅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加三</a:t>
            </a:r>
            <a:r>
              <a:rPr lang="en-US" altLang="zh-TW" sz="1100" dirty="0" smtClean="0"/>
              <a:t>24 )</a:t>
            </a:r>
            <a:r>
              <a:rPr lang="zh-TW" altLang="en-US" sz="1100" dirty="0" smtClean="0"/>
              <a:t>。所謂「訓蒙的師傅</a:t>
            </a:r>
            <a:r>
              <a:rPr lang="en-US" altLang="zh-TW" sz="1100" dirty="0" smtClean="0"/>
              <a:t>J </a:t>
            </a:r>
            <a:r>
              <a:rPr lang="zh-TW" altLang="en-US" sz="1100" dirty="0" smtClean="0"/>
              <a:t>就是指老師或是管家</a:t>
            </a:r>
            <a:r>
              <a:rPr lang="en-US" altLang="zh-TW" sz="1100" dirty="0" smtClean="0"/>
              <a:t>o </a:t>
            </a:r>
            <a:r>
              <a:rPr lang="zh-TW" altLang="en-US" sz="1100" dirty="0" smtClean="0"/>
              <a:t>在保羅時代，是羅馬人的家庭中常見的職位。主人會特別指派一位忠心又可靠的奴僕，負責教導主人年少的兒子。這師傅對少主人的訓練非常嚴格，直到他成長，品格得到建立，可以管理父親的產業為止。律法對人而盲，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也有這種教導性的功效，使人認識自己的罪性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加三</a:t>
            </a:r>
            <a:r>
              <a:rPr lang="en-US" altLang="zh-TW" sz="1100" dirty="0" smtClean="0"/>
              <a:t>23 )</a:t>
            </a:r>
            <a:r>
              <a:rPr lang="zh-TW" altLang="en-US" sz="1100" dirty="0" smtClean="0"/>
              <a:t>。不過，</a:t>
            </a:r>
            <a:r>
              <a:rPr lang="zh-TW" altLang="en-US" sz="1100" dirty="0"/>
              <a:t>與訓蒙</a:t>
            </a:r>
            <a:r>
              <a:rPr lang="zh-TW" altLang="en-US" sz="1100" dirty="0" smtClean="0"/>
              <a:t>師傅一樣，無論律法是多麼崇高，但是在本質上，也只不過是世俗的小學而已。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律法是為神的義作準備</a:t>
            </a:r>
            <a:r>
              <a:rPr lang="zh-TW" altLang="en-US" sz="1100" dirty="0" smtClean="0"/>
              <a:t>，等到主耶穌基督成就了救恩之後，我們就不再需要在師傅的監管之下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加三</a:t>
            </a:r>
            <a:r>
              <a:rPr lang="en-US" altLang="zh-TW" sz="1100" dirty="0" smtClean="0"/>
              <a:t>25 )</a:t>
            </a:r>
            <a:r>
              <a:rPr lang="zh-TW" altLang="en-US" sz="1100" dirty="0" smtClean="0"/>
              <a:t>後來，保羅提到猶太人讀律法書的時候，他們因為心硬，結果不能夠親近神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林後三</a:t>
            </a:r>
            <a:r>
              <a:rPr lang="en-US" altLang="zh-TW" sz="1100" dirty="0" smtClean="0"/>
              <a:t>15) </a:t>
            </a:r>
            <a:r>
              <a:rPr lang="zh-TW" altLang="en-US" sz="1100" dirty="0" smtClean="0"/>
              <a:t>，但是，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信徒在聖靈的幫助之下，可以將律法變成一個義的工具。這樣，我們就能夠透過學習律法來逐步改變，直到可以反映出神兒子的形像</a:t>
            </a:r>
            <a:r>
              <a:rPr lang="en-US" altLang="zh-TW" sz="1100" u="sng" dirty="0" smtClean="0">
                <a:solidFill>
                  <a:srgbClr val="FF0000"/>
                </a:solidFill>
              </a:rPr>
              <a:t>(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林後三</a:t>
            </a:r>
            <a:r>
              <a:rPr lang="en-US" altLang="zh-TW" sz="1100" u="sng" dirty="0" smtClean="0">
                <a:solidFill>
                  <a:srgbClr val="FF0000"/>
                </a:solidFill>
              </a:rPr>
              <a:t>18) 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。可見雖然我們不是倚靠律法來稱義，但是律法在我們生命模造的過程裡面，是有重要的貢獻</a:t>
            </a:r>
            <a:r>
              <a:rPr lang="zh-TW" altLang="en-US" sz="1100" dirty="0" smtClean="0"/>
              <a:t>。</a:t>
            </a:r>
            <a:endParaRPr lang="en-US" altLang="zh-TW" sz="1100" dirty="0" smtClean="0"/>
          </a:p>
          <a:p>
            <a:pPr>
              <a:buNone/>
            </a:pP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加</a:t>
            </a:r>
            <a:r>
              <a:rPr lang="en-US" altLang="zh-TW" sz="1100" dirty="0">
                <a:solidFill>
                  <a:schemeClr val="accent4">
                    <a:lumMod val="75000"/>
                  </a:schemeClr>
                </a:solidFill>
              </a:rPr>
              <a:t>3:21</a:t>
            </a: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這樣，律法是與神的應許反對麼，斷乎不是，若曾傳一個能叫人得生的律法，義就誠然本乎律法了。</a:t>
            </a:r>
          </a:p>
          <a:p>
            <a:pPr>
              <a:buNone/>
            </a:pP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加</a:t>
            </a:r>
            <a:r>
              <a:rPr lang="en-US" altLang="zh-TW" sz="1100" dirty="0">
                <a:solidFill>
                  <a:schemeClr val="accent4">
                    <a:lumMod val="75000"/>
                  </a:schemeClr>
                </a:solidFill>
              </a:rPr>
              <a:t>3:22</a:t>
            </a: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但聖經把眾人都圈在罪裡，使所應許的福因信耶穌基督，歸給那信的人。</a:t>
            </a:r>
          </a:p>
          <a:p>
            <a:pPr>
              <a:buNone/>
            </a:pP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加</a:t>
            </a:r>
            <a:r>
              <a:rPr lang="en-US" altLang="zh-TW" sz="1100" dirty="0">
                <a:solidFill>
                  <a:schemeClr val="accent4">
                    <a:lumMod val="75000"/>
                  </a:schemeClr>
                </a:solidFill>
              </a:rPr>
              <a:t>3:23</a:t>
            </a: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但這因信得救的理，還未來以先，我們被看守在律法之下，直圈到那將來的真道顯明出來。</a:t>
            </a:r>
          </a:p>
          <a:p>
            <a:pPr>
              <a:buNone/>
            </a:pP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加</a:t>
            </a:r>
            <a:r>
              <a:rPr lang="en-US" altLang="zh-TW" sz="1100" dirty="0">
                <a:solidFill>
                  <a:schemeClr val="accent4">
                    <a:lumMod val="75000"/>
                  </a:schemeClr>
                </a:solidFill>
              </a:rPr>
              <a:t>3:24</a:t>
            </a: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這樣，律法是們訓蒙的師傅，引我們到基督那裡，使我們因信稱義。</a:t>
            </a:r>
          </a:p>
          <a:p>
            <a:pPr>
              <a:buNone/>
            </a:pP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加</a:t>
            </a:r>
            <a:r>
              <a:rPr lang="en-US" altLang="zh-TW" sz="1100" dirty="0">
                <a:solidFill>
                  <a:schemeClr val="accent4">
                    <a:lumMod val="75000"/>
                  </a:schemeClr>
                </a:solidFill>
              </a:rPr>
              <a:t>3:25</a:t>
            </a:r>
            <a:r>
              <a:rPr lang="zh-TW" altLang="en-US" sz="1100" dirty="0">
                <a:solidFill>
                  <a:schemeClr val="accent4">
                    <a:lumMod val="75000"/>
                  </a:schemeClr>
                </a:solidFill>
              </a:rPr>
              <a:t>但這因信得救的理，既然來到，我們從上就不在師傅的手下了。</a:t>
            </a:r>
          </a:p>
          <a:p>
            <a:pPr>
              <a:buNone/>
            </a:pPr>
            <a:endParaRPr lang="zh-TW" altLang="en-US" sz="1100" dirty="0" smtClean="0"/>
          </a:p>
          <a:p>
            <a:pPr>
              <a:buNone/>
            </a:pPr>
            <a:r>
              <a:rPr lang="en-US" altLang="zh-TW" sz="1100" dirty="0" smtClean="0"/>
              <a:t>3. </a:t>
            </a:r>
            <a:r>
              <a:rPr lang="zh-TW" altLang="en-US" sz="1100" dirty="0" smtClean="0"/>
              <a:t>律法需要靠主耶穌來成全</a:t>
            </a:r>
          </a:p>
          <a:p>
            <a:pPr>
              <a:buNone/>
            </a:pPr>
            <a:r>
              <a:rPr lang="zh-TW" altLang="en-US" sz="1100" dirty="0" smtClean="0"/>
              <a:t>保羅又提到，我們活在基督面前，其實是等同於活在律法之下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林前九</a:t>
            </a:r>
            <a:r>
              <a:rPr lang="en-US" altLang="zh-TW" sz="1100" dirty="0" smtClean="0"/>
              <a:t>21) </a:t>
            </a:r>
            <a:r>
              <a:rPr lang="zh-TW" altLang="en-US" sz="1100" dirty="0" smtClean="0"/>
              <a:t>，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因為主耶穌基督來到世上，原是要成全律法，而不是要廢掉律法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參太五</a:t>
            </a:r>
            <a:r>
              <a:rPr lang="en-US" altLang="zh-TW" sz="1100" dirty="0" smtClean="0"/>
              <a:t>1 7)</a:t>
            </a:r>
            <a:r>
              <a:rPr lang="zh-TW" altLang="en-US" sz="1100" dirty="0" smtClean="0"/>
              <a:t>。所以我們在生活上留心遵行神的盼咐，就能夠顯示出我們生命的改變，與我們所傳的福音相稱。保羅這番說話，是向哥林多教會說的，因為哥林多教會自恃有口才、智慧和知識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林前一</a:t>
            </a:r>
            <a:r>
              <a:rPr lang="en-US" altLang="zh-TW" sz="1100" dirty="0" smtClean="0"/>
              <a:t>5) </a:t>
            </a:r>
            <a:r>
              <a:rPr lang="zh-TW" altLang="en-US" sz="1100" dirty="0" smtClean="0"/>
              <a:t>，所以產生了各樣謬誤的神學和屬靈的驕傲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林前一</a:t>
            </a:r>
            <a:r>
              <a:rPr lang="en-US" altLang="zh-TW" sz="1100" dirty="0" smtClean="0"/>
              <a:t>12 ‘</a:t>
            </a:r>
            <a:r>
              <a:rPr lang="zh-TW" altLang="en-US" sz="1100" dirty="0" smtClean="0"/>
              <a:t>三</a:t>
            </a:r>
            <a:r>
              <a:rPr lang="en-US" altLang="zh-TW" sz="1100" dirty="0" smtClean="0"/>
              <a:t>1 8 )</a:t>
            </a:r>
            <a:r>
              <a:rPr lang="zh-TW" altLang="en-US" sz="1100" dirty="0" smtClean="0"/>
              <a:t>。保羅又發現，他們對在基督裡的自由有誤解，所以任意妄為，所做的事比外邦人更加放縱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林前五</a:t>
            </a:r>
            <a:r>
              <a:rPr lang="en-US" altLang="zh-TW" sz="1100" dirty="0" smtClean="0"/>
              <a:t>1 )</a:t>
            </a:r>
            <a:r>
              <a:rPr lang="zh-TW" altLang="en-US" sz="1100" dirty="0" smtClean="0"/>
              <a:t>。保羅就提醒他們，不要自高自大，要以神的說話為日常生活的指引和權威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林前四</a:t>
            </a:r>
            <a:r>
              <a:rPr lang="en-US" altLang="zh-TW" sz="1100" dirty="0" smtClean="0"/>
              <a:t>6) </a:t>
            </a:r>
            <a:r>
              <a:rPr lang="zh-TW" altLang="en-US" sz="1100" dirty="0" smtClean="0"/>
              <a:t>。然而，保羅清楚的說明，</a:t>
            </a:r>
            <a:r>
              <a:rPr lang="zh-TW" altLang="en-US" sz="1100" u="sng" dirty="0" smtClean="0">
                <a:solidFill>
                  <a:srgbClr val="FF0000"/>
                </a:solidFill>
              </a:rPr>
              <a:t>信徒遵守律法，不是在於字句上的要求，而是在乎要活出神律例、典章的精意</a:t>
            </a:r>
            <a:r>
              <a:rPr lang="en-US" altLang="zh-TW" sz="1100" dirty="0" smtClean="0"/>
              <a:t>(</a:t>
            </a:r>
            <a:r>
              <a:rPr lang="zh-TW" altLang="en-US" sz="1100" dirty="0" smtClean="0"/>
              <a:t>林後三</a:t>
            </a:r>
            <a:r>
              <a:rPr lang="en-US" altLang="zh-TW" sz="1100" dirty="0" smtClean="0"/>
              <a:t>6; </a:t>
            </a:r>
            <a:r>
              <a:rPr lang="zh-TW" altLang="en-US" sz="1100" dirty="0" smtClean="0"/>
              <a:t>參結三十六</a:t>
            </a:r>
            <a:r>
              <a:rPr lang="en-US" altLang="zh-TW" sz="1100" dirty="0" smtClean="0"/>
              <a:t>26-27 )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0"/>
            <a:ext cx="8610600" cy="655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1050" b="1" dirty="0"/>
              <a:t>四</a:t>
            </a:r>
            <a:r>
              <a:rPr lang="en-US" altLang="zh-TW" sz="1050" b="1" dirty="0"/>
              <a:t>.</a:t>
            </a:r>
            <a:r>
              <a:rPr lang="zh-TW" altLang="en-US" sz="1050" b="1" dirty="0"/>
              <a:t>在恩典中面對律法</a:t>
            </a:r>
          </a:p>
          <a:p>
            <a:pPr>
              <a:buNone/>
            </a:pPr>
            <a:r>
              <a:rPr lang="en-US" altLang="zh-TW" sz="1050" b="1" dirty="0"/>
              <a:t>1. </a:t>
            </a:r>
            <a:r>
              <a:rPr lang="zh-TW" altLang="en-US" sz="1050" b="1" dirty="0"/>
              <a:t>律法與神恩典的盟約相連</a:t>
            </a:r>
          </a:p>
          <a:p>
            <a:pPr indent="0">
              <a:buNone/>
            </a:pPr>
            <a:r>
              <a:rPr lang="zh-TW" altLang="en-US" sz="1050" b="1" dirty="0" smtClean="0"/>
              <a:t>我</a:t>
            </a:r>
            <a:r>
              <a:rPr lang="zh-TW" altLang="en-US" sz="1050" b="1" dirty="0"/>
              <a:t>們認定主耶穌為人捨身的恩典，又強調人是透過信心來接受主的拯救。因此，我們</a:t>
            </a:r>
            <a:r>
              <a:rPr lang="zh-TW" altLang="en-US" sz="1050" b="1" dirty="0" smtClean="0"/>
              <a:t>會以為</a:t>
            </a:r>
            <a:r>
              <a:rPr lang="zh-TW" altLang="en-US" sz="1050" b="1" dirty="0"/>
              <a:t>，律法是抵消了主耶穌救贖的行動。令人驚奇的是，保羅不但沒有主張廢掉律法</a:t>
            </a:r>
            <a:r>
              <a:rPr lang="zh-TW" altLang="en-US" sz="1050" b="1" dirty="0" smtClean="0"/>
              <a:t>，而</a:t>
            </a:r>
            <a:r>
              <a:rPr lang="zh-TW" altLang="en-US" sz="1050" b="1" dirty="0"/>
              <a:t>且更視律法為猶太人貴重的財產，又在信徒的生命之中有重要的任務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羅二</a:t>
            </a:r>
            <a:r>
              <a:rPr lang="en-US" altLang="zh-TW" sz="1050" b="1" dirty="0"/>
              <a:t>18)</a:t>
            </a:r>
          </a:p>
          <a:p>
            <a:pPr indent="0">
              <a:buNone/>
            </a:pPr>
            <a:r>
              <a:rPr lang="zh-TW" altLang="en-US" sz="1050" b="1" dirty="0" smtClean="0"/>
              <a:t>保</a:t>
            </a:r>
            <a:r>
              <a:rPr lang="zh-TW" altLang="en-US" sz="1050" b="1" dirty="0"/>
              <a:t>羅的教導，是基於他對律法和約的理解所產生出來的。保羅指出，神的誠命，原</a:t>
            </a:r>
            <a:r>
              <a:rPr lang="zh-TW" altLang="en-US" sz="1050" b="1" dirty="0" smtClean="0"/>
              <a:t>先就</a:t>
            </a:r>
            <a:r>
              <a:rPr lang="zh-TW" altLang="en-US" sz="1050" b="1" dirty="0"/>
              <a:t>存在人的心裡面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羅十</a:t>
            </a:r>
            <a:r>
              <a:rPr lang="en-US" altLang="zh-TW" sz="1050" b="1" dirty="0"/>
              <a:t>6; </a:t>
            </a:r>
            <a:r>
              <a:rPr lang="zh-TW" altLang="en-US" sz="1050" b="1" dirty="0"/>
              <a:t>參申三十</a:t>
            </a:r>
            <a:r>
              <a:rPr lang="en-US" altLang="zh-TW" sz="1050" b="1" dirty="0"/>
              <a:t>12) </a:t>
            </a:r>
            <a:r>
              <a:rPr lang="zh-TW" altLang="en-US" sz="1050" b="1" dirty="0"/>
              <a:t>。只是人沒有聖靈的引導之前，不能夠</a:t>
            </a:r>
            <a:r>
              <a:rPr lang="zh-TW" altLang="en-US" sz="1050" b="1" dirty="0" smtClean="0"/>
              <a:t>服在</a:t>
            </a:r>
            <a:r>
              <a:rPr lang="zh-TW" altLang="en-US" sz="1050" b="1" dirty="0"/>
              <a:t>律法之下，結果只有成為罪的奴隸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羅八</a:t>
            </a:r>
            <a:r>
              <a:rPr lang="en-US" altLang="zh-TW" sz="1050" b="1" dirty="0"/>
              <a:t>7)</a:t>
            </a:r>
            <a:r>
              <a:rPr lang="zh-TW" altLang="en-US" sz="1050" b="1" dirty="0"/>
              <a:t>。</a:t>
            </a:r>
            <a:r>
              <a:rPr lang="zh-TW" altLang="en-US" sz="1050" b="1" u="sng" dirty="0">
                <a:solidFill>
                  <a:srgbClr val="FF0000"/>
                </a:solidFill>
              </a:rPr>
              <a:t>其實律法的總歸，一向是在於叫人</a:t>
            </a:r>
            <a:r>
              <a:rPr lang="zh-TW" altLang="en-US" sz="1050" b="1" u="sng" dirty="0" smtClean="0">
                <a:solidFill>
                  <a:srgbClr val="FF0000"/>
                </a:solidFill>
              </a:rPr>
              <a:t>認識</a:t>
            </a:r>
            <a:r>
              <a:rPr lang="zh-TW" altLang="en-US" sz="1050" b="1" u="sng" dirty="0">
                <a:solidFill>
                  <a:srgbClr val="FF0000"/>
                </a:solidFill>
              </a:rPr>
              <a:t>基督</a:t>
            </a:r>
            <a:r>
              <a:rPr lang="en-US" altLang="zh-TW" sz="1050" b="1" u="sng" dirty="0">
                <a:solidFill>
                  <a:srgbClr val="FF0000"/>
                </a:solidFill>
              </a:rPr>
              <a:t>(</a:t>
            </a:r>
            <a:r>
              <a:rPr lang="zh-TW" altLang="en-US" sz="1050" b="1" u="sng" dirty="0">
                <a:solidFill>
                  <a:srgbClr val="FF0000"/>
                </a:solidFill>
              </a:rPr>
              <a:t>林後三</a:t>
            </a:r>
            <a:r>
              <a:rPr lang="en-US" altLang="zh-TW" sz="1050" b="1" u="sng" dirty="0">
                <a:solidFill>
                  <a:srgbClr val="FF0000"/>
                </a:solidFill>
              </a:rPr>
              <a:t>16) </a:t>
            </a:r>
            <a:r>
              <a:rPr lang="zh-TW" altLang="en-US" sz="1050" b="1" u="sng" dirty="0">
                <a:solidFill>
                  <a:srgbClr val="FF0000"/>
                </a:solidFill>
              </a:rPr>
              <a:t>，只是因為人以為可以靠自己行善來稱義，罪才有機會叫人死。</a:t>
            </a:r>
          </a:p>
          <a:p>
            <a:pPr>
              <a:buNone/>
            </a:pPr>
            <a:r>
              <a:rPr lang="en-US" altLang="zh-TW" sz="1050" b="1" dirty="0"/>
              <a:t>2. </a:t>
            </a:r>
            <a:r>
              <a:rPr lang="zh-TW" altLang="en-US" sz="1050" b="1" dirty="0"/>
              <a:t>主復活使人有能力滿足律法的要求</a:t>
            </a:r>
          </a:p>
          <a:p>
            <a:pPr indent="0">
              <a:buNone/>
            </a:pPr>
            <a:r>
              <a:rPr lang="zh-TW" altLang="en-US" sz="1050" b="1" dirty="0" smtClean="0"/>
              <a:t>但</a:t>
            </a:r>
            <a:r>
              <a:rPr lang="zh-TW" altLang="en-US" sz="1050" b="1" dirty="0"/>
              <a:t>是，主耶穌基督的復活，開展了一個新的局面</a:t>
            </a:r>
            <a:r>
              <a:rPr lang="en-US" altLang="zh-TW" sz="1050" b="1" dirty="0"/>
              <a:t>:</a:t>
            </a:r>
            <a:r>
              <a:rPr lang="zh-TW" altLang="en-US" sz="1050" b="1" dirty="0"/>
              <a:t>摩西的律法，因著人對神的信心</a:t>
            </a:r>
            <a:r>
              <a:rPr lang="zh-TW" altLang="en-US" sz="1050" b="1" dirty="0" smtClean="0"/>
              <a:t>，已</a:t>
            </a:r>
            <a:r>
              <a:rPr lang="zh-TW" altLang="en-US" sz="1050" b="1" dirty="0"/>
              <a:t>經從昔日石頭上面，被罪利用叫人死的規條，成為了聖靈的律，為人帶來生命</a:t>
            </a:r>
            <a:r>
              <a:rPr lang="en-US" altLang="zh-TW" sz="1050" b="1" dirty="0"/>
              <a:t>(</a:t>
            </a:r>
            <a:r>
              <a:rPr lang="zh-TW" altLang="en-US" sz="1050" b="1" dirty="0" smtClean="0"/>
              <a:t>羅七</a:t>
            </a:r>
            <a:r>
              <a:rPr lang="en-US" altLang="zh-TW" sz="1050" b="1" dirty="0" smtClean="0"/>
              <a:t>11 </a:t>
            </a:r>
            <a:r>
              <a:rPr lang="en-US" altLang="zh-TW" sz="1050" b="1" dirty="0"/>
              <a:t>'</a:t>
            </a:r>
            <a:r>
              <a:rPr lang="zh-TW" altLang="en-US" sz="1050" b="1" dirty="0"/>
              <a:t>八</a:t>
            </a:r>
            <a:r>
              <a:rPr lang="en-US" altLang="zh-TW" sz="1050" b="1" dirty="0"/>
              <a:t>1 </a:t>
            </a:r>
            <a:r>
              <a:rPr lang="en-US" altLang="zh-TW" sz="1050" b="1" dirty="0" smtClean="0"/>
              <a:t>)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7:7</a:t>
            </a:r>
            <a:r>
              <a:rPr lang="zh-TW" altLang="en-US" sz="1050" b="1" dirty="0">
                <a:solidFill>
                  <a:srgbClr val="7030A0"/>
                </a:solidFill>
              </a:rPr>
              <a:t>這樣，我們可說甚麼呢，律法是罪麼，斷乎不是，只是非因律法，我就不知何為罪，非律法說：</a:t>
            </a:r>
            <a:r>
              <a:rPr lang="en-US" altLang="zh-TW" sz="1050" b="1" dirty="0">
                <a:solidFill>
                  <a:srgbClr val="7030A0"/>
                </a:solidFill>
              </a:rPr>
              <a:t>『</a:t>
            </a:r>
            <a:r>
              <a:rPr lang="zh-TW" altLang="en-US" sz="1050" b="1" dirty="0">
                <a:solidFill>
                  <a:srgbClr val="7030A0"/>
                </a:solidFill>
              </a:rPr>
              <a:t>不可起貪心。</a:t>
            </a:r>
            <a:r>
              <a:rPr lang="en-US" altLang="zh-TW" sz="1050" b="1" dirty="0">
                <a:solidFill>
                  <a:srgbClr val="7030A0"/>
                </a:solidFill>
              </a:rPr>
              <a:t>』</a:t>
            </a:r>
            <a:r>
              <a:rPr lang="zh-TW" altLang="en-US" sz="1050" b="1" dirty="0">
                <a:solidFill>
                  <a:srgbClr val="7030A0"/>
                </a:solidFill>
              </a:rPr>
              <a:t>我就不知何為貪心。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7:8</a:t>
            </a:r>
            <a:r>
              <a:rPr lang="zh-TW" altLang="en-US" sz="1050" b="1" dirty="0">
                <a:solidFill>
                  <a:srgbClr val="7030A0"/>
                </a:solidFill>
              </a:rPr>
              <a:t>然而罪趁著機會，就藉著誡命叫諸般的貪心在我裡頭發動，因為沒有律法罪是死的。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7:9</a:t>
            </a:r>
            <a:r>
              <a:rPr lang="zh-TW" altLang="en-US" sz="1050" b="1" dirty="0">
                <a:solidFill>
                  <a:srgbClr val="7030A0"/>
                </a:solidFill>
              </a:rPr>
              <a:t>我以前沒有律法是活著的，但是誡命來到，罪又活了，我就死了。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7:10</a:t>
            </a:r>
            <a:r>
              <a:rPr lang="zh-TW" altLang="en-US" sz="1050" b="1" dirty="0">
                <a:solidFill>
                  <a:srgbClr val="7030A0"/>
                </a:solidFill>
              </a:rPr>
              <a:t>那本來叫人活的誡命，反倒叫我死。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7:11</a:t>
            </a:r>
            <a:r>
              <a:rPr lang="zh-TW" altLang="en-US" sz="1050" b="1" dirty="0">
                <a:solidFill>
                  <a:srgbClr val="7030A0"/>
                </a:solidFill>
              </a:rPr>
              <a:t>因為罪趁著機會，就藉著誡命引誘我，並且殺了我。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7:12</a:t>
            </a:r>
            <a:r>
              <a:rPr lang="zh-TW" altLang="en-US" sz="1050" b="1" dirty="0">
                <a:solidFill>
                  <a:srgbClr val="7030A0"/>
                </a:solidFill>
              </a:rPr>
              <a:t>這樣看來，律法是聖潔的，誡命也是聖潔，公義，良善的。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7:13</a:t>
            </a:r>
            <a:r>
              <a:rPr lang="zh-TW" altLang="en-US" sz="1050" b="1" dirty="0">
                <a:solidFill>
                  <a:srgbClr val="7030A0"/>
                </a:solidFill>
              </a:rPr>
              <a:t>既然如此，那良善的是叫我死麼，斷乎不是，叫我死的乃是罪。但罪藉著那良善的叫我死，就顯出真是罪，叫罪因著誡命更顯出是惡極了。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7:14</a:t>
            </a:r>
            <a:r>
              <a:rPr lang="zh-TW" altLang="en-US" sz="1050" b="1" dirty="0">
                <a:solidFill>
                  <a:srgbClr val="7030A0"/>
                </a:solidFill>
              </a:rPr>
              <a:t>我們原曉得律法是屬乎靈的，但我是屬乎肉體的，是已經賣給罪了。</a:t>
            </a:r>
          </a:p>
          <a:p>
            <a:pPr indent="0">
              <a:buNone/>
            </a:pPr>
            <a:r>
              <a:rPr lang="zh-TW" altLang="en-US" sz="1050" b="1" dirty="0" smtClean="0">
                <a:solidFill>
                  <a:srgbClr val="FF0000"/>
                </a:solidFill>
              </a:rPr>
              <a:t>稱</a:t>
            </a:r>
            <a:r>
              <a:rPr lang="zh-TW" altLang="en-US" sz="1050" b="1" dirty="0">
                <a:solidFill>
                  <a:srgbClr val="FF0000"/>
                </a:solidFill>
              </a:rPr>
              <a:t>義的人，在聖靈的引導之下，開始建行律法精義的要求，</a:t>
            </a:r>
            <a:r>
              <a:rPr lang="zh-TW" altLang="en-US" sz="1050" b="1" dirty="0"/>
              <a:t>實際上我們是勝過文士</a:t>
            </a:r>
            <a:r>
              <a:rPr lang="zh-TW" altLang="en-US" sz="1050" b="1" dirty="0" smtClean="0"/>
              <a:t>和法</a:t>
            </a:r>
            <a:r>
              <a:rPr lang="zh-TW" altLang="en-US" sz="1050" b="1" dirty="0"/>
              <a:t>利賽人，他們是靠遵行律法條文所得的義，實際上信心是堅固律法的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羅三</a:t>
            </a:r>
            <a:r>
              <a:rPr lang="en-US" altLang="zh-TW" sz="1050" b="1" dirty="0"/>
              <a:t>31 </a:t>
            </a:r>
            <a:r>
              <a:rPr lang="zh-TW" altLang="en-US" sz="1050" b="1" dirty="0" smtClean="0"/>
              <a:t>參太</a:t>
            </a:r>
            <a:r>
              <a:rPr lang="zh-TW" altLang="en-US" sz="1050" b="1" dirty="0"/>
              <a:t>五</a:t>
            </a:r>
            <a:r>
              <a:rPr lang="en-US" altLang="zh-TW" sz="1050" b="1" dirty="0"/>
              <a:t>20) </a:t>
            </a:r>
            <a:r>
              <a:rPr lang="zh-TW" altLang="en-US" sz="1050" b="1" dirty="0"/>
              <a:t>。這種更新，不單是個人可以因信基督而有的義，保羅更看重教會整體的</a:t>
            </a:r>
            <a:r>
              <a:rPr lang="zh-TW" altLang="en-US" sz="1050" b="1" dirty="0" smtClean="0"/>
              <a:t>經歷</a:t>
            </a:r>
            <a:r>
              <a:rPr lang="zh-TW" altLang="en-US" sz="1050" b="1" dirty="0"/>
              <a:t>。教會承接了神向祂子民所應許的新約，在本質上是仁愛、聖潔和合的。保羅</a:t>
            </a:r>
            <a:r>
              <a:rPr lang="zh-TW" altLang="en-US" sz="1050" b="1" dirty="0" smtClean="0"/>
              <a:t>又稱</a:t>
            </a:r>
            <a:r>
              <a:rPr lang="zh-TW" altLang="en-US" sz="1050" b="1" dirty="0"/>
              <a:t>這種回應福音的生活為活祭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羅十二</a:t>
            </a:r>
            <a:r>
              <a:rPr lang="en-US" altLang="zh-TW" sz="1050" b="1" dirty="0"/>
              <a:t>1 )</a:t>
            </a:r>
          </a:p>
          <a:p>
            <a:pPr indent="0">
              <a:buNone/>
            </a:pPr>
            <a:r>
              <a:rPr lang="zh-TW" altLang="en-US" sz="1050" b="1" dirty="0" smtClean="0"/>
              <a:t>活</a:t>
            </a:r>
            <a:r>
              <a:rPr lang="zh-TW" altLang="en-US" sz="1050" b="1" dirty="0"/>
              <a:t>祭的事情不是種抽象的事，是一種人際關係，對弟兄姊妹與他和好，對世界上</a:t>
            </a:r>
            <a:r>
              <a:rPr lang="zh-TW" altLang="en-US" sz="1050" b="1" dirty="0" smtClean="0"/>
              <a:t>面成</a:t>
            </a:r>
            <a:r>
              <a:rPr lang="zh-TW" altLang="en-US" sz="1050" b="1" dirty="0"/>
              <a:t>為一種見證，這活祭是將自我放低，而將別人的利益更加看重，這種是一種活祭。</a:t>
            </a:r>
          </a:p>
          <a:p>
            <a:pPr indent="0">
              <a:buNone/>
            </a:pPr>
            <a:r>
              <a:rPr lang="zh-TW" altLang="en-US" sz="1050" b="1" dirty="0" smtClean="0"/>
              <a:t>即</a:t>
            </a:r>
            <a:r>
              <a:rPr lang="zh-TW" altLang="en-US" sz="1050" b="1" dirty="0"/>
              <a:t>是說，當信徒彰顯出這種仁愛和合一本質的時候，就能夠滿足律法的要求，成就</a:t>
            </a:r>
            <a:r>
              <a:rPr lang="zh-TW" altLang="en-US" sz="1050" b="1" dirty="0" smtClean="0"/>
              <a:t>律法</a:t>
            </a:r>
            <a:r>
              <a:rPr lang="zh-TW" altLang="en-US" sz="1050" b="1" dirty="0"/>
              <a:t>的義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羅八</a:t>
            </a:r>
            <a:r>
              <a:rPr lang="en-US" altLang="zh-TW" sz="1050" b="1" dirty="0"/>
              <a:t>4' </a:t>
            </a:r>
            <a:r>
              <a:rPr lang="zh-TW" altLang="en-US" sz="1050" b="1" dirty="0"/>
              <a:t>十三</a:t>
            </a:r>
            <a:r>
              <a:rPr lang="en-US" altLang="zh-TW" sz="1050" b="1" dirty="0"/>
              <a:t>8-10</a:t>
            </a:r>
            <a:r>
              <a:rPr lang="en-US" altLang="zh-TW" sz="1050" b="1" dirty="0" smtClean="0"/>
              <a:t>)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8:3</a:t>
            </a:r>
            <a:r>
              <a:rPr lang="zh-TW" altLang="en-US" sz="1050" b="1" dirty="0">
                <a:solidFill>
                  <a:srgbClr val="7030A0"/>
                </a:solidFill>
              </a:rPr>
              <a:t>律法既因肉體軟弱，有所不能行的，神就差遣自己的兒子，成為罪身的形狀，作了贖罪祭，在肉體中定了罪案。</a:t>
            </a:r>
          </a:p>
          <a:p>
            <a:pPr indent="0">
              <a:buNone/>
            </a:pPr>
            <a:r>
              <a:rPr lang="zh-TW" altLang="en-US" sz="1050" b="1" dirty="0">
                <a:solidFill>
                  <a:srgbClr val="7030A0"/>
                </a:solidFill>
              </a:rPr>
              <a:t>羅</a:t>
            </a:r>
            <a:r>
              <a:rPr lang="en-US" altLang="zh-TW" sz="1050" b="1" dirty="0">
                <a:solidFill>
                  <a:srgbClr val="7030A0"/>
                </a:solidFill>
              </a:rPr>
              <a:t>8:4</a:t>
            </a:r>
            <a:r>
              <a:rPr lang="zh-TW" altLang="en-US" sz="1050" b="1" dirty="0">
                <a:solidFill>
                  <a:srgbClr val="7030A0"/>
                </a:solidFill>
              </a:rPr>
              <a:t>使律法的義，成就在我們這不隨從肉體，只隨從聖靈的人身上。</a:t>
            </a:r>
          </a:p>
          <a:p>
            <a:pPr>
              <a:buNone/>
            </a:pPr>
            <a:r>
              <a:rPr lang="en-US" altLang="zh-TW" sz="1050" b="1" dirty="0" smtClean="0"/>
              <a:t>3</a:t>
            </a:r>
            <a:r>
              <a:rPr lang="en-US" altLang="zh-TW" sz="1050" b="1" dirty="0"/>
              <a:t>. </a:t>
            </a:r>
            <a:r>
              <a:rPr lang="zh-TW" altLang="en-US" sz="1050" b="1" dirty="0"/>
              <a:t>因信稱義使人能夠愛神、愛</a:t>
            </a:r>
            <a:r>
              <a:rPr lang="zh-TW" altLang="en-US" sz="1050" b="1" dirty="0" smtClean="0"/>
              <a:t>人</a:t>
            </a:r>
            <a:endParaRPr lang="en-US" altLang="zh-TW" sz="1050" b="1" dirty="0" smtClean="0"/>
          </a:p>
          <a:p>
            <a:pPr indent="0">
              <a:buNone/>
            </a:pPr>
            <a:r>
              <a:rPr lang="zh-TW" altLang="en-US" sz="1050" b="1" dirty="0" smtClean="0"/>
              <a:t>並</a:t>
            </a:r>
            <a:r>
              <a:rPr lang="zh-TW" altLang="en-US" sz="1050" b="1" dirty="0"/>
              <a:t>且，藉著耶穌基督的復活，不單律法的功效可以得到更新，就是神與人之間的約</a:t>
            </a:r>
            <a:r>
              <a:rPr lang="zh-TW" altLang="en-US" sz="1050" b="1" dirty="0" smtClean="0"/>
              <a:t>同樣</a:t>
            </a:r>
            <a:r>
              <a:rPr lang="zh-TW" altLang="en-US" sz="1050" b="1" dirty="0"/>
              <a:t>可以得到更新。保羅用了亞伯拉罕兩個妻子所生的兒子來作為比喻這兩個約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加</a:t>
            </a:r>
            <a:r>
              <a:rPr lang="zh-TW" altLang="en-US" sz="1050" b="1" dirty="0" smtClean="0"/>
              <a:t>四</a:t>
            </a:r>
            <a:r>
              <a:rPr lang="en-US" altLang="zh-TW" sz="1050" b="1" dirty="0" smtClean="0"/>
              <a:t>22 </a:t>
            </a:r>
            <a:r>
              <a:rPr lang="en-US" altLang="zh-TW" sz="1050" b="1" dirty="0"/>
              <a:t>;</a:t>
            </a:r>
            <a:r>
              <a:rPr lang="zh-TW" altLang="en-US" sz="1050" b="1" dirty="0"/>
              <a:t>參加四</a:t>
            </a:r>
            <a:r>
              <a:rPr lang="en-US" altLang="zh-TW" sz="1050" b="1" dirty="0"/>
              <a:t>21 -</a:t>
            </a:r>
            <a:r>
              <a:rPr lang="zh-TW" altLang="en-US" sz="1050" b="1" dirty="0"/>
              <a:t>五</a:t>
            </a:r>
            <a:r>
              <a:rPr lang="en-US" altLang="zh-TW" sz="1050" b="1" dirty="0"/>
              <a:t>1 )</a:t>
            </a:r>
          </a:p>
          <a:p>
            <a:pPr indent="0">
              <a:buNone/>
            </a:pPr>
            <a:r>
              <a:rPr lang="zh-TW" altLang="en-US" sz="1050" b="1" dirty="0" smtClean="0"/>
              <a:t>使</a:t>
            </a:r>
            <a:r>
              <a:rPr lang="zh-TW" altLang="en-US" sz="1050" b="1" dirty="0"/>
              <a:t>女夏甲所生的以實瑪利，</a:t>
            </a:r>
            <a:r>
              <a:rPr lang="zh-TW" altLang="en-US" sz="1050" b="1" u="sng" dirty="0">
                <a:solidFill>
                  <a:srgbClr val="FF0000"/>
                </a:solidFill>
              </a:rPr>
              <a:t>雖然是首先出生的，但是因為沒有自由</a:t>
            </a:r>
            <a:r>
              <a:rPr lang="zh-TW" altLang="en-US" sz="1050" b="1" dirty="0"/>
              <a:t>，這就比輸了律</a:t>
            </a:r>
            <a:r>
              <a:rPr lang="zh-TW" altLang="en-US" sz="1050" b="1" dirty="0" smtClean="0"/>
              <a:t>法是</a:t>
            </a:r>
            <a:r>
              <a:rPr lang="zh-TW" altLang="en-US" sz="1050" b="1" dirty="0"/>
              <a:t>不能夠使人從罪中釋放出來。但是按照神的應許而生的，</a:t>
            </a:r>
            <a:r>
              <a:rPr lang="zh-TW" altLang="en-US" sz="1050" b="1" u="sng" dirty="0">
                <a:solidFill>
                  <a:srgbClr val="FF0000"/>
                </a:solidFill>
              </a:rPr>
              <a:t>雖然好像以撒，出生的</a:t>
            </a:r>
            <a:r>
              <a:rPr lang="zh-TW" altLang="en-US" sz="1050" b="1" u="sng" dirty="0" smtClean="0">
                <a:solidFill>
                  <a:srgbClr val="FF0000"/>
                </a:solidFill>
              </a:rPr>
              <a:t>時候</a:t>
            </a:r>
            <a:r>
              <a:rPr lang="zh-TW" altLang="en-US" sz="1050" b="1" u="sng" dirty="0">
                <a:solidFill>
                  <a:srgbClr val="FF0000"/>
                </a:solidFill>
              </a:rPr>
              <a:t>很不容易，出生之後又面對逼迫</a:t>
            </a:r>
            <a:r>
              <a:rPr lang="en-US" altLang="zh-TW" sz="1050" b="1" u="sng" dirty="0">
                <a:solidFill>
                  <a:srgbClr val="FF0000"/>
                </a:solidFill>
              </a:rPr>
              <a:t>(</a:t>
            </a:r>
            <a:r>
              <a:rPr lang="zh-TW" altLang="en-US" sz="1050" b="1" u="sng" dirty="0">
                <a:solidFill>
                  <a:srgbClr val="FF0000"/>
                </a:solidFill>
              </a:rPr>
              <a:t>加四</a:t>
            </a:r>
            <a:r>
              <a:rPr lang="en-US" altLang="zh-TW" sz="1050" b="1" u="sng" dirty="0">
                <a:solidFill>
                  <a:srgbClr val="FF0000"/>
                </a:solidFill>
              </a:rPr>
              <a:t>29) </a:t>
            </a:r>
            <a:r>
              <a:rPr lang="zh-TW" altLang="en-US" sz="1050" b="1" u="sng" dirty="0">
                <a:solidFill>
                  <a:srgbClr val="FF0000"/>
                </a:solidFill>
              </a:rPr>
              <a:t>，但是到最後，卻是真正承受產業的。</a:t>
            </a:r>
          </a:p>
          <a:p>
            <a:pPr indent="0">
              <a:buNone/>
            </a:pPr>
            <a:r>
              <a:rPr lang="zh-TW" altLang="en-US" sz="1050" b="1" dirty="0" smtClean="0"/>
              <a:t>明</a:t>
            </a:r>
            <a:r>
              <a:rPr lang="zh-TW" altLang="en-US" sz="1050" b="1" dirty="0"/>
              <a:t>白律法，能夠使我們對恩典有更平衡的看法。因信稱義的恩典鼓勵我們要順服主</a:t>
            </a:r>
            <a:r>
              <a:rPr lang="zh-TW" altLang="en-US" sz="1050" b="1" dirty="0" smtClean="0"/>
              <a:t>，在</a:t>
            </a:r>
            <a:r>
              <a:rPr lang="zh-TW" altLang="en-US" sz="1050" b="1" dirty="0"/>
              <a:t>沮喪、失望、軟弱的時候，仍然能夠信任神無條件的恩約不會離棄我們，對人也</a:t>
            </a:r>
            <a:r>
              <a:rPr lang="zh-TW" altLang="en-US" sz="1050" b="1" dirty="0" smtClean="0"/>
              <a:t>會有</a:t>
            </a:r>
            <a:r>
              <a:rPr lang="zh-TW" altLang="en-US" sz="1050" b="1" dirty="0"/>
              <a:t>不同的態度</a:t>
            </a:r>
            <a:r>
              <a:rPr lang="en-US" altLang="zh-TW" sz="1050" b="1" dirty="0"/>
              <a:t>(</a:t>
            </a:r>
            <a:r>
              <a:rPr lang="zh-TW" altLang="en-US" sz="1050" b="1" dirty="0"/>
              <a:t>林後</a:t>
            </a:r>
            <a:r>
              <a:rPr lang="en-US" altLang="zh-TW" sz="1050" b="1" dirty="0"/>
              <a:t>-4</a:t>
            </a:r>
            <a:r>
              <a:rPr lang="en-US" altLang="zh-TW" sz="1050" b="1" dirty="0" smtClean="0"/>
              <a:t>)</a:t>
            </a:r>
            <a:endParaRPr lang="zh-TW" altLang="en-US" sz="1050" b="1" dirty="0"/>
          </a:p>
          <a:p>
            <a:pPr indent="0">
              <a:buNone/>
            </a:pPr>
            <a:r>
              <a:rPr lang="zh-TW" altLang="en-US" sz="1050" b="1" dirty="0" smtClean="0"/>
              <a:t>但</a:t>
            </a:r>
            <a:r>
              <a:rPr lang="zh-TW" altLang="en-US" sz="1050" b="1" dirty="0"/>
              <a:t>人對神的回應，其應用法在那裡呢</a:t>
            </a:r>
            <a:r>
              <a:rPr lang="en-US" altLang="zh-TW" sz="1050" b="1" dirty="0"/>
              <a:t>?</a:t>
            </a:r>
            <a:r>
              <a:rPr lang="zh-TW" altLang="en-US" sz="1050" b="1" dirty="0"/>
              <a:t>其實如果你看羅馬書十二章到十五章，會發</a:t>
            </a:r>
            <a:r>
              <a:rPr lang="zh-TW" altLang="en-US" sz="1050" b="1" dirty="0" smtClean="0"/>
              <a:t>現他</a:t>
            </a:r>
            <a:r>
              <a:rPr lang="zh-TW" altLang="en-US" sz="1050" b="1" dirty="0"/>
              <a:t>的應用法是在這些人際關係上面表現出來的，所以不能說我愛神但我不愛我的弟</a:t>
            </a:r>
            <a:r>
              <a:rPr lang="zh-TW" altLang="en-US" sz="1050" b="1" dirty="0" smtClean="0"/>
              <a:t>兄姊</a:t>
            </a:r>
            <a:r>
              <a:rPr lang="zh-TW" altLang="en-US" sz="1050" b="1" dirty="0"/>
              <a:t>妹</a:t>
            </a:r>
            <a:r>
              <a:rPr lang="en-US" altLang="zh-TW" sz="1050" b="1" dirty="0"/>
              <a:t>;</a:t>
            </a:r>
            <a:r>
              <a:rPr lang="zh-TW" altLang="en-US" sz="1050" b="1" dirty="0"/>
              <a:t>或者我愛神，我不會愛這世界上那些未信耶穌的人，這些都是不合理性的。</a:t>
            </a: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xmlns="" val="373780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4465320" y="3189357"/>
            <a:ext cx="533400" cy="685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6675120" y="1524001"/>
            <a:ext cx="6096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3352800" y="3189357"/>
            <a:ext cx="533400" cy="685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1837267" y="3189357"/>
            <a:ext cx="609600" cy="685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1447800"/>
            <a:ext cx="6858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無罪亞當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37267" y="3189357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犯罪</a:t>
            </a:r>
            <a:r>
              <a:rPr lang="zh-TW" altLang="en-US" dirty="0" smtClean="0"/>
              <a:t>世人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371201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撒但</a:t>
            </a:r>
            <a:endParaRPr lang="en-US" altLang="zh-TW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189357"/>
            <a:ext cx="685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犯罪亞當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40880" y="307738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死的權勢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6600" y="1580764"/>
            <a:ext cx="685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dirty="0" smtClean="0"/>
              <a:t>律法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389120" y="334175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知罪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38200" y="3962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1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死的權勢</a:t>
            </a:r>
            <a:endParaRPr lang="en-US" sz="1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7987" y="3810000"/>
            <a:ext cx="8297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 smtClean="0"/>
              <a:t>羅</a:t>
            </a:r>
            <a:r>
              <a:rPr lang="en-US" altLang="zh-TW" sz="800" dirty="0" smtClean="0"/>
              <a:t>5:13</a:t>
            </a:r>
            <a:r>
              <a:rPr lang="zh-TW" altLang="en-US" sz="800" dirty="0" smtClean="0"/>
              <a:t>沒有律法之先，罪已經在世上，但沒有律法，罪也不算罪。</a:t>
            </a:r>
            <a:endParaRPr lang="en-US" altLang="zh-TW" sz="800" dirty="0" smtClean="0"/>
          </a:p>
          <a:p>
            <a:endParaRPr lang="en-US" altLang="zh-TW" sz="800" dirty="0" smtClean="0"/>
          </a:p>
          <a:p>
            <a:r>
              <a:rPr lang="zh-TW" altLang="en-US" sz="800" dirty="0" smtClean="0"/>
              <a:t>羅</a:t>
            </a:r>
            <a:r>
              <a:rPr lang="en-US" altLang="zh-TW" sz="800" dirty="0"/>
              <a:t>7:8</a:t>
            </a:r>
            <a:r>
              <a:rPr lang="zh-TW" altLang="en-US" sz="800" dirty="0"/>
              <a:t>然而罪趁著機會，就藉著誡命叫諸般的貪心在我裡頭發動，因為沒有律法罪是死的</a:t>
            </a:r>
            <a:r>
              <a:rPr lang="zh-TW" altLang="en-US" sz="800" dirty="0" smtClean="0"/>
              <a:t>。</a:t>
            </a:r>
            <a:endParaRPr lang="en-US" altLang="zh-TW" sz="800" dirty="0" smtClean="0"/>
          </a:p>
          <a:p>
            <a:endParaRPr lang="en-US" altLang="zh-TW" sz="800" dirty="0" smtClean="0"/>
          </a:p>
          <a:p>
            <a:r>
              <a:rPr lang="zh-TW" altLang="en-US" sz="800" dirty="0" smtClean="0"/>
              <a:t>羅</a:t>
            </a:r>
            <a:r>
              <a:rPr lang="en-US" altLang="zh-TW" sz="800" dirty="0"/>
              <a:t>7:11</a:t>
            </a:r>
            <a:r>
              <a:rPr lang="zh-TW" altLang="en-US" sz="800" dirty="0"/>
              <a:t>因為罪趁著機會，就藉著誡命引誘我，並且殺了我。</a:t>
            </a:r>
          </a:p>
          <a:p>
            <a:endParaRPr lang="en-US" sz="800" dirty="0"/>
          </a:p>
        </p:txBody>
      </p:sp>
      <p:sp>
        <p:nvSpPr>
          <p:cNvPr id="27" name="Right Arrow 26"/>
          <p:cNvSpPr/>
          <p:nvPr/>
        </p:nvSpPr>
        <p:spPr>
          <a:xfrm>
            <a:off x="1219200" y="3417957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2819400" y="3425398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276600" y="334175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摩西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4114800" y="3417957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3505200" y="2057401"/>
            <a:ext cx="228600" cy="1122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389120" y="1599576"/>
            <a:ext cx="685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信心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675120" y="16002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稱義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802880" y="1447801"/>
            <a:ext cx="6858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与神和好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562600" y="1447176"/>
            <a:ext cx="68580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基督</a:t>
            </a:r>
            <a:endParaRPr lang="en-US" altLang="zh-TW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zh-TW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救贖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470822" y="4951631"/>
            <a:ext cx="685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行為</a:t>
            </a:r>
            <a:endParaRPr lang="en-US" dirty="0"/>
          </a:p>
        </p:txBody>
      </p:sp>
      <p:sp>
        <p:nvSpPr>
          <p:cNvPr id="60" name="Right Arrow 59"/>
          <p:cNvSpPr/>
          <p:nvPr/>
        </p:nvSpPr>
        <p:spPr>
          <a:xfrm>
            <a:off x="7467600" y="1675776"/>
            <a:ext cx="228600" cy="3048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Arrow 62"/>
          <p:cNvSpPr/>
          <p:nvPr/>
        </p:nvSpPr>
        <p:spPr>
          <a:xfrm>
            <a:off x="4617720" y="2057402"/>
            <a:ext cx="228600" cy="1066798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>
            <a:off x="5181600" y="1675776"/>
            <a:ext cx="228600" cy="3048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Arrow 64"/>
          <p:cNvSpPr/>
          <p:nvPr/>
        </p:nvSpPr>
        <p:spPr>
          <a:xfrm>
            <a:off x="6324600" y="1676400"/>
            <a:ext cx="228600" cy="3048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3505200" y="4049634"/>
            <a:ext cx="228600" cy="6447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3320627" y="4832895"/>
            <a:ext cx="685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守全律法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" name="Right Arrow 42"/>
          <p:cNvSpPr/>
          <p:nvPr/>
        </p:nvSpPr>
        <p:spPr>
          <a:xfrm>
            <a:off x="5232822" y="5043220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086099" y="569556"/>
            <a:ext cx="1066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加</a:t>
            </a:r>
            <a:r>
              <a:rPr lang="en-US" altLang="zh-TW" sz="800" dirty="0"/>
              <a:t>3:19</a:t>
            </a:r>
            <a:r>
              <a:rPr lang="zh-TW" altLang="en-US" sz="800" dirty="0"/>
              <a:t>這樣說來，律法是為甚麼有的呢，原是為過犯添上的，等候那蒙應許的子孫來到，並且是藉天使經中保之手設立</a:t>
            </a:r>
            <a:r>
              <a:rPr lang="zh-TW" altLang="en-US" sz="800" dirty="0" smtClean="0"/>
              <a:t>的</a:t>
            </a:r>
            <a:endParaRPr lang="en-US" altLang="zh-TW" sz="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56947" y="11104"/>
            <a:ext cx="21657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 smtClean="0"/>
              <a:t>羅</a:t>
            </a:r>
            <a:r>
              <a:rPr lang="en-US" altLang="zh-TW" sz="800" dirty="0"/>
              <a:t>3:25</a:t>
            </a:r>
            <a:r>
              <a:rPr lang="zh-TW" altLang="en-US" sz="800" dirty="0"/>
              <a:t>神設立耶穌作挽回祭，是憑著耶穌的血，藉著人的信，要顯明神的義，因為他用忍耐的心，寬容人先時所犯的罪</a:t>
            </a:r>
            <a:r>
              <a:rPr lang="zh-TW" altLang="en-US" sz="800" dirty="0" smtClean="0"/>
              <a:t>。</a:t>
            </a:r>
            <a:endParaRPr lang="en-US" altLang="zh-TW" sz="800" dirty="0" smtClean="0"/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3:26</a:t>
            </a:r>
            <a:r>
              <a:rPr lang="zh-TW" altLang="en-US" sz="800" dirty="0"/>
              <a:t>好在今時顯明他的義，使人知道他自己為義，也稱信耶穌的人為義</a:t>
            </a:r>
            <a:r>
              <a:rPr lang="zh-TW" altLang="en-US" sz="800" dirty="0" smtClean="0"/>
              <a:t>。</a:t>
            </a:r>
            <a:endParaRPr lang="en-US" altLang="zh-TW" sz="800" dirty="0" smtClean="0"/>
          </a:p>
          <a:p>
            <a:endParaRPr lang="en-US" altLang="zh-TW" sz="800" dirty="0" smtClean="0"/>
          </a:p>
          <a:p>
            <a:r>
              <a:rPr lang="zh-TW" altLang="en-US" sz="800" dirty="0" smtClean="0"/>
              <a:t>羅</a:t>
            </a:r>
            <a:r>
              <a:rPr lang="en-US" altLang="zh-TW" sz="800" dirty="0"/>
              <a:t>8:3</a:t>
            </a:r>
            <a:r>
              <a:rPr lang="zh-TW" altLang="en-US" sz="800" dirty="0"/>
              <a:t>律法既因肉體軟弱，有所不能行的，神就差遣自己的兒子，成為罪身的形狀，作了贖罪祭，在肉體中定了罪案。</a:t>
            </a:r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8:4</a:t>
            </a:r>
            <a:r>
              <a:rPr lang="zh-TW" altLang="en-US" sz="800" dirty="0"/>
              <a:t>使律法的義，成就在我們這不隨從肉體，只隨從聖靈的人身上。</a:t>
            </a:r>
          </a:p>
          <a:p>
            <a:endParaRPr lang="en-US" sz="800" dirty="0"/>
          </a:p>
        </p:txBody>
      </p:sp>
      <p:sp>
        <p:nvSpPr>
          <p:cNvPr id="52" name="TextBox 51"/>
          <p:cNvSpPr txBox="1"/>
          <p:nvPr/>
        </p:nvSpPr>
        <p:spPr>
          <a:xfrm>
            <a:off x="1676400" y="4049634"/>
            <a:ext cx="91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2:14</a:t>
            </a:r>
            <a:r>
              <a:rPr lang="zh-TW" altLang="en-US" sz="800" dirty="0"/>
              <a:t>沒有律法的外邦人，若順著本性行律法上的事，他們雖然沒有律法，自己就是自己的律法。</a:t>
            </a:r>
          </a:p>
          <a:p>
            <a:endParaRPr lang="en-US" altLang="zh-TW" sz="800" dirty="0" smtClean="0"/>
          </a:p>
          <a:p>
            <a:r>
              <a:rPr lang="zh-TW" altLang="en-US" sz="800" dirty="0" smtClean="0"/>
              <a:t>羅</a:t>
            </a:r>
            <a:r>
              <a:rPr lang="en-US" altLang="zh-TW" sz="800" dirty="0"/>
              <a:t>2:15</a:t>
            </a:r>
            <a:r>
              <a:rPr lang="zh-TW" altLang="en-US" sz="800" dirty="0"/>
              <a:t>這是顯出律法的功用刻在他們心裡，他們是非之心同作見證，並且他們的思念互相較量，或以為是，或以為非）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80845" y="3189358"/>
            <a:ext cx="1585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 smtClean="0"/>
              <a:t>羅</a:t>
            </a:r>
            <a:r>
              <a:rPr lang="en-US" sz="800" dirty="0"/>
              <a:t>2:18</a:t>
            </a:r>
            <a:r>
              <a:rPr lang="zh-TW" altLang="en-US" sz="800" dirty="0"/>
              <a:t>既從律法中受了教訓，就曉得神的旨意，也能分別是</a:t>
            </a:r>
            <a:r>
              <a:rPr lang="zh-TW" altLang="en-US" sz="800" dirty="0" smtClean="0"/>
              <a:t>非</a:t>
            </a:r>
            <a:endParaRPr lang="en-US" altLang="zh-TW" sz="800" dirty="0" smtClean="0"/>
          </a:p>
          <a:p>
            <a:endParaRPr lang="en-US" altLang="zh-TW" sz="800" dirty="0" smtClean="0"/>
          </a:p>
          <a:p>
            <a:r>
              <a:rPr lang="zh-TW" altLang="en-US" sz="800" dirty="0" smtClean="0"/>
              <a:t>羅</a:t>
            </a:r>
            <a:r>
              <a:rPr lang="en-US" altLang="zh-TW" sz="800" dirty="0"/>
              <a:t>3:19</a:t>
            </a:r>
            <a:r>
              <a:rPr lang="zh-TW" altLang="en-US" sz="800" dirty="0"/>
              <a:t>我們曉得律法上的話，都是對律法以下之人說的，好塞住各人的口，叫普世的人都伏在神審判之下。</a:t>
            </a:r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3:20</a:t>
            </a:r>
            <a:r>
              <a:rPr lang="zh-TW" altLang="en-US" sz="800" dirty="0"/>
              <a:t>所以凡有血氣的沒有一個，因行律法，能在神面前稱義，因為律法本是叫人知</a:t>
            </a:r>
            <a:r>
              <a:rPr lang="zh-TW" altLang="en-US" sz="800" dirty="0" smtClean="0"/>
              <a:t>罪</a:t>
            </a:r>
            <a:endParaRPr lang="zh-TW" altLang="en-US" sz="800" dirty="0"/>
          </a:p>
        </p:txBody>
      </p:sp>
      <p:sp>
        <p:nvSpPr>
          <p:cNvPr id="56" name="TextBox 55"/>
          <p:cNvSpPr txBox="1"/>
          <p:nvPr/>
        </p:nvSpPr>
        <p:spPr>
          <a:xfrm>
            <a:off x="4404782" y="5552182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 smtClean="0"/>
              <a:t>2:13</a:t>
            </a:r>
            <a:r>
              <a:rPr lang="zh-TW" altLang="en-US" sz="800" dirty="0" smtClean="0"/>
              <a:t> 原</a:t>
            </a:r>
            <a:r>
              <a:rPr lang="zh-TW" altLang="en-US" sz="800" dirty="0"/>
              <a:t>來在神面前，不是聽律法的為義，乃是行律法的稱義</a:t>
            </a:r>
            <a:r>
              <a:rPr lang="zh-TW" altLang="en-US" sz="800" dirty="0" smtClean="0"/>
              <a:t>。</a:t>
            </a:r>
            <a:endParaRPr lang="en-US" altLang="zh-TW" sz="800" dirty="0" smtClean="0"/>
          </a:p>
          <a:p>
            <a:endParaRPr lang="en-US" altLang="zh-TW" sz="800" dirty="0" smtClean="0"/>
          </a:p>
          <a:p>
            <a:r>
              <a:rPr lang="zh-TW" altLang="en-US" sz="800" dirty="0" smtClean="0"/>
              <a:t>加</a:t>
            </a:r>
            <a:r>
              <a:rPr lang="en-US" altLang="zh-TW" sz="800" dirty="0" smtClean="0"/>
              <a:t>2:16</a:t>
            </a:r>
            <a:r>
              <a:rPr lang="zh-TW" altLang="en-US" sz="800" dirty="0" smtClean="0"/>
              <a:t>凡有血氣的，沒有一人因行律法稱義。</a:t>
            </a:r>
            <a:endParaRPr lang="en-US" altLang="zh-TW" sz="800" dirty="0" smtClean="0"/>
          </a:p>
          <a:p>
            <a:r>
              <a:rPr lang="zh-TW" altLang="en-US" sz="800" dirty="0" smtClean="0"/>
              <a:t>羅</a:t>
            </a:r>
            <a:r>
              <a:rPr lang="en-US" altLang="zh-TW" sz="800" dirty="0" smtClean="0"/>
              <a:t>3:20 </a:t>
            </a:r>
            <a:r>
              <a:rPr lang="zh-TW" altLang="en-US" sz="800" dirty="0" smtClean="0"/>
              <a:t>所</a:t>
            </a:r>
            <a:r>
              <a:rPr lang="zh-TW" altLang="en-US" sz="800" dirty="0"/>
              <a:t>以凡有血氣的沒有一個，因行律法，能在神面前稱義，因為律法本是叫人知罪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709324" y="94807"/>
            <a:ext cx="90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5:1</a:t>
            </a:r>
            <a:r>
              <a:rPr lang="zh-TW" altLang="en-US" sz="800" dirty="0"/>
              <a:t>我們既因信稱義，就藉著我們的主耶穌基督，得與神相和。</a:t>
            </a:r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5:2</a:t>
            </a:r>
            <a:r>
              <a:rPr lang="zh-TW" altLang="en-US" sz="800" dirty="0"/>
              <a:t>我們又藉著他，因信得進入現在所站的這恩典中，並且歡歡喜喜盼望神的榮耀。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49113" y="4454098"/>
            <a:ext cx="7687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5:12</a:t>
            </a:r>
            <a:r>
              <a:rPr lang="zh-TW" altLang="en-US" sz="800" dirty="0" smtClean="0"/>
              <a:t>這</a:t>
            </a:r>
            <a:r>
              <a:rPr lang="zh-TW" altLang="en-US" sz="800" dirty="0"/>
              <a:t>就如罪是從一人入了世界，死又是從罪來的，於是死就臨到眾人，因為眾人都犯了罪</a:t>
            </a:r>
            <a:r>
              <a:rPr lang="zh-TW" altLang="en-US" sz="800" dirty="0" smtClean="0"/>
              <a:t>。</a:t>
            </a:r>
            <a:endParaRPr lang="en-US" altLang="zh-TW" sz="800" dirty="0" smtClean="0"/>
          </a:p>
          <a:p>
            <a:endParaRPr lang="en-US" sz="800" dirty="0"/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6:23</a:t>
            </a:r>
            <a:r>
              <a:rPr lang="zh-TW" altLang="en-US" sz="800" dirty="0"/>
              <a:t>因為罪的工價乃是死，</a:t>
            </a:r>
            <a:endParaRPr lang="en-US" sz="800" dirty="0"/>
          </a:p>
        </p:txBody>
      </p:sp>
      <p:sp>
        <p:nvSpPr>
          <p:cNvPr id="59" name="Rounded Rectangle 58"/>
          <p:cNvSpPr/>
          <p:nvPr/>
        </p:nvSpPr>
        <p:spPr>
          <a:xfrm>
            <a:off x="5676900" y="4869597"/>
            <a:ext cx="609600" cy="533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&quot;No&quot; Symbol 61"/>
          <p:cNvSpPr/>
          <p:nvPr/>
        </p:nvSpPr>
        <p:spPr>
          <a:xfrm>
            <a:off x="5712882" y="4893886"/>
            <a:ext cx="541867" cy="524351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638800" y="4957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稱義</a:t>
            </a:r>
            <a:endParaRPr lang="en-US" dirty="0"/>
          </a:p>
        </p:txBody>
      </p:sp>
      <p:sp>
        <p:nvSpPr>
          <p:cNvPr id="66" name="Right Arrow 65"/>
          <p:cNvSpPr/>
          <p:nvPr/>
        </p:nvSpPr>
        <p:spPr>
          <a:xfrm>
            <a:off x="4114800" y="5018782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979003"/>
            <a:ext cx="8119533" cy="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Down Arrow 9"/>
          <p:cNvSpPr/>
          <p:nvPr/>
        </p:nvSpPr>
        <p:spPr>
          <a:xfrm>
            <a:off x="8229600" y="2979003"/>
            <a:ext cx="194733" cy="60239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5005705" y="2133600"/>
            <a:ext cx="1841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5:18</a:t>
            </a:r>
            <a:r>
              <a:rPr lang="zh-TW" altLang="en-US" sz="800" dirty="0"/>
              <a:t>如此說來，因一次的過犯，眾人都被定罪，照樣，因一次的義行，眾人也就被稱義得生命</a:t>
            </a:r>
            <a:r>
              <a:rPr lang="zh-TW" altLang="en-US" sz="800" dirty="0" smtClean="0"/>
              <a:t>了</a:t>
            </a:r>
            <a:endParaRPr lang="en-US" altLang="zh-TW" sz="800" dirty="0" smtClean="0"/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6:14</a:t>
            </a:r>
            <a:r>
              <a:rPr lang="zh-TW" altLang="en-US" sz="800" dirty="0"/>
              <a:t>罪必不能作你們的主，因你們不在律法之下，乃在恩典之下。</a:t>
            </a:r>
            <a:endParaRPr lang="en-US" sz="800" dirty="0"/>
          </a:p>
        </p:txBody>
      </p:sp>
      <p:sp>
        <p:nvSpPr>
          <p:cNvPr id="71" name="Down Arrow 70"/>
          <p:cNvSpPr/>
          <p:nvPr/>
        </p:nvSpPr>
        <p:spPr>
          <a:xfrm flipV="1">
            <a:off x="8225366" y="2362199"/>
            <a:ext cx="194733" cy="579333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8465820" y="2324736"/>
            <a:ext cx="60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6:23</a:t>
            </a:r>
            <a:r>
              <a:rPr lang="zh-TW" altLang="en-US" sz="800" dirty="0"/>
              <a:t>因為罪的工價乃是死，惟有神的恩賜，在我們的主基督耶穌裡，乃是永生</a:t>
            </a:r>
            <a:endParaRPr lang="en-US" sz="800" dirty="0"/>
          </a:p>
        </p:txBody>
      </p:sp>
      <p:sp>
        <p:nvSpPr>
          <p:cNvPr id="73" name="TextBox 72"/>
          <p:cNvSpPr txBox="1"/>
          <p:nvPr/>
        </p:nvSpPr>
        <p:spPr>
          <a:xfrm>
            <a:off x="7040880" y="2533268"/>
            <a:ext cx="118872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zh-TW" alt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永生</a:t>
            </a:r>
            <a:r>
              <a:rPr lang="zh-TW" alt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恩典</a:t>
            </a:r>
            <a:endParaRPr lang="zh-TW" alt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14400" y="415426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罪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6" name="Up Arrow 75"/>
          <p:cNvSpPr/>
          <p:nvPr/>
        </p:nvSpPr>
        <p:spPr>
          <a:xfrm>
            <a:off x="457200" y="4049634"/>
            <a:ext cx="2286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Down Arrow 76"/>
          <p:cNvSpPr/>
          <p:nvPr/>
        </p:nvSpPr>
        <p:spPr>
          <a:xfrm>
            <a:off x="452967" y="2133600"/>
            <a:ext cx="228600" cy="10459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3347720" y="5554464"/>
            <a:ext cx="767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10:3</a:t>
            </a:r>
            <a:r>
              <a:rPr lang="zh-TW" altLang="en-US" sz="800" dirty="0"/>
              <a:t>因為不知道神的義，想要立自己的義，就不服神的義了。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031827" y="2057401"/>
            <a:ext cx="611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加</a:t>
            </a:r>
            <a:r>
              <a:rPr lang="en-US" altLang="zh-TW" sz="800" dirty="0"/>
              <a:t>5:5</a:t>
            </a:r>
            <a:r>
              <a:rPr lang="zh-TW" altLang="en-US" sz="800" dirty="0"/>
              <a:t>我們靠著聖靈，憑著信心，等候所盼望的義</a:t>
            </a:r>
            <a:r>
              <a:rPr lang="zh-TW" altLang="en-US" sz="800" dirty="0" smtClean="0"/>
              <a:t>。</a:t>
            </a:r>
            <a:endParaRPr lang="en-US" sz="800" dirty="0"/>
          </a:p>
        </p:txBody>
      </p:sp>
      <p:sp>
        <p:nvSpPr>
          <p:cNvPr id="81" name="TextBox 80"/>
          <p:cNvSpPr txBox="1"/>
          <p:nvPr/>
        </p:nvSpPr>
        <p:spPr>
          <a:xfrm>
            <a:off x="4527975" y="2215563"/>
            <a:ext cx="470745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zh-TW" altLang="en-US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聖 靈</a:t>
            </a:r>
            <a:endParaRPr lang="en-US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590242" y="98768"/>
            <a:ext cx="8773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羅</a:t>
            </a:r>
            <a:r>
              <a:rPr lang="en-US" altLang="zh-TW" sz="800" dirty="0"/>
              <a:t>10:9</a:t>
            </a:r>
            <a:r>
              <a:rPr lang="zh-TW" altLang="en-US" sz="800" dirty="0"/>
              <a:t>你若口裡認耶穌為主，心裡信神叫他從死裡復活，就必得救。</a:t>
            </a:r>
          </a:p>
          <a:p>
            <a:r>
              <a:rPr lang="zh-TW" altLang="en-US" sz="800" dirty="0"/>
              <a:t>羅</a:t>
            </a:r>
            <a:r>
              <a:rPr lang="en-US" altLang="zh-TW" sz="800" dirty="0"/>
              <a:t>10:10</a:t>
            </a:r>
            <a:r>
              <a:rPr lang="zh-TW" altLang="en-US" sz="800" dirty="0"/>
              <a:t>因為人心裡相信，就可以稱義，口裡承認，就可以得救。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err="1" smtClean="0"/>
              <a:t>分組討論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問题討論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696200" cy="5334000"/>
          </a:xfrm>
        </p:spPr>
        <p:txBody>
          <a:bodyPr>
            <a:normAutofit/>
          </a:bodyPr>
          <a:lstStyle/>
          <a:p>
            <a:pPr hangingPunct="0"/>
            <a:r>
              <a:rPr lang="zh-TW" altLang="en-US" dirty="0"/>
              <a:t>罪與律法</a:t>
            </a:r>
            <a:r>
              <a:rPr lang="zh-TW" altLang="en-US" dirty="0" smtClean="0"/>
              <a:t>的關係？</a:t>
            </a:r>
            <a:r>
              <a:rPr lang="zh-TW" altLang="en-US" dirty="0"/>
              <a:t>律法的本質是好？是坏</a:t>
            </a:r>
            <a:r>
              <a:rPr lang="zh-TW" altLang="en-US" dirty="0" smtClean="0"/>
              <a:t>？羅</a:t>
            </a:r>
            <a:r>
              <a:rPr lang="en-US" altLang="zh-TW" dirty="0" smtClean="0"/>
              <a:t>7:8</a:t>
            </a:r>
            <a:r>
              <a:rPr lang="en-US" dirty="0" smtClean="0"/>
              <a:t>;</a:t>
            </a:r>
            <a:r>
              <a:rPr lang="zh-TW" altLang="en-US" dirty="0" smtClean="0"/>
              <a:t>羅</a:t>
            </a:r>
            <a:r>
              <a:rPr lang="en-US" dirty="0" smtClean="0"/>
              <a:t>7:7</a:t>
            </a:r>
            <a:r>
              <a:rPr lang="en-US" altLang="zh-TW" dirty="0" smtClean="0"/>
              <a:t>~7:25</a:t>
            </a:r>
          </a:p>
          <a:p>
            <a:r>
              <a:rPr lang="zh-TW" altLang="en-US" dirty="0"/>
              <a:t>在摩西還</a:t>
            </a:r>
            <a:r>
              <a:rPr lang="zh-TW" altLang="en-US" dirty="0" smtClean="0"/>
              <a:t>未頒布法律之前</a:t>
            </a:r>
            <a:r>
              <a:rPr lang="zh-TW" altLang="en-US" dirty="0"/>
              <a:t>，</a:t>
            </a:r>
            <a:r>
              <a:rPr lang="en-US" altLang="zh-TW" dirty="0" smtClean="0"/>
              <a:t> </a:t>
            </a:r>
            <a:r>
              <a:rPr lang="zh-TW" altLang="en-US" dirty="0"/>
              <a:t>人是否無罪</a:t>
            </a:r>
            <a:r>
              <a:rPr lang="en-US" altLang="zh-TW" dirty="0" smtClean="0"/>
              <a:t>(</a:t>
            </a:r>
            <a:r>
              <a:rPr lang="zh-TW" altLang="en-US" dirty="0"/>
              <a:t>羅</a:t>
            </a:r>
            <a:r>
              <a:rPr lang="en-US" dirty="0" smtClean="0"/>
              <a:t>5:13</a:t>
            </a:r>
            <a:r>
              <a:rPr lang="en-US" altLang="zh-TW" dirty="0" smtClean="0"/>
              <a:t>) </a:t>
            </a:r>
            <a:r>
              <a:rPr lang="en-US" altLang="zh-TW" dirty="0"/>
              <a:t>?</a:t>
            </a:r>
            <a:r>
              <a:rPr lang="zh-TW" altLang="en-US" dirty="0"/>
              <a:t>罪跟死</a:t>
            </a:r>
            <a:r>
              <a:rPr lang="zh-TW" altLang="en-US" dirty="0" smtClean="0"/>
              <a:t>亡有</a:t>
            </a:r>
            <a:r>
              <a:rPr lang="zh-TW" altLang="en-US" dirty="0"/>
              <a:t>甚</a:t>
            </a:r>
            <a:r>
              <a:rPr lang="zh-TW" altLang="en-US" dirty="0" smtClean="0"/>
              <a:t>麼關係</a:t>
            </a:r>
            <a:r>
              <a:rPr lang="en-US" altLang="zh-TW" dirty="0" smtClean="0"/>
              <a:t>?</a:t>
            </a:r>
            <a:r>
              <a:rPr lang="en-US" altLang="zh-TW" dirty="0"/>
              <a:t> (</a:t>
            </a:r>
            <a:r>
              <a:rPr lang="zh-TW" altLang="en-US" dirty="0"/>
              <a:t>羅</a:t>
            </a:r>
            <a:r>
              <a:rPr lang="en-US" dirty="0" smtClean="0"/>
              <a:t>5:1</a:t>
            </a:r>
            <a:r>
              <a:rPr lang="en-US" altLang="zh-TW" dirty="0" smtClean="0"/>
              <a:t>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6000" b="1" u="sng" dirty="0" smtClean="0"/>
              <a:t>保羅書信</a:t>
            </a:r>
            <a:endParaRPr lang="en-US" sz="6000" b="1" u="sng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43000" y="2286000"/>
            <a:ext cx="7010400" cy="3200400"/>
          </a:xfrm>
        </p:spPr>
        <p:txBody>
          <a:bodyPr>
            <a:normAutofit/>
          </a:bodyPr>
          <a:lstStyle/>
          <a:p>
            <a:r>
              <a:rPr lang="zh-TW" altLang="en-US" sz="5400" dirty="0" smtClean="0"/>
              <a:t>第四課</a:t>
            </a:r>
            <a:endParaRPr lang="en-US" altLang="zh-TW" sz="5400" dirty="0" smtClean="0"/>
          </a:p>
          <a:p>
            <a:r>
              <a:rPr lang="zh-TW" altLang="en-US" sz="5400" dirty="0" smtClean="0"/>
              <a:t>平衡恩典的本質</a:t>
            </a:r>
            <a:endParaRPr lang="en-US" altLang="zh-TW" sz="5400" dirty="0" smtClean="0"/>
          </a:p>
          <a:p>
            <a:r>
              <a:rPr lang="zh-TW" altLang="en-US" sz="5400" dirty="0" smtClean="0">
                <a:solidFill>
                  <a:srgbClr val="FF0000"/>
                </a:solidFill>
              </a:rPr>
              <a:t>律法與恩典</a:t>
            </a:r>
            <a:endParaRPr lang="en-US" altLang="zh-CN" sz="5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本課目的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r>
              <a:rPr lang="zh-TW" altLang="en-US" dirty="0" smtClean="0"/>
              <a:t>幫助學員認識保羅書信中因信稱義的真理，並且在生活上對律法與恩典有合乎中道的回應。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背景導言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律法是舊約聖經的核心，是猶太人引以為傲的傳統。問題是，因為人性軟弱，所以擁有律法知識的人並不等於就一定會行義</a:t>
            </a:r>
            <a:r>
              <a:rPr lang="en-US" altLang="zh-TW" dirty="0" smtClean="0"/>
              <a:t>(</a:t>
            </a:r>
            <a:r>
              <a:rPr lang="zh-TW" altLang="en-US" dirty="0" smtClean="0"/>
              <a:t>羅二</a:t>
            </a:r>
            <a:r>
              <a:rPr lang="en-US" altLang="zh-TW" dirty="0" smtClean="0"/>
              <a:t>3 )</a:t>
            </a:r>
            <a:r>
              <a:rPr lang="zh-TW" altLang="en-US" dirty="0" smtClean="0"/>
              <a:t>。保羅甚至列舉出肉體的種種敗壞，說明律法不能夠使人脫離肉體的軟弱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加五</a:t>
            </a:r>
            <a:r>
              <a:rPr lang="en-US" altLang="zh-TW" dirty="0" smtClean="0"/>
              <a:t>17 </a:t>
            </a:r>
            <a:r>
              <a:rPr lang="zh-TW" altLang="en-US" dirty="0" smtClean="0"/>
              <a:t>、</a:t>
            </a:r>
            <a:r>
              <a:rPr lang="en-US" altLang="zh-TW" dirty="0" smtClean="0"/>
              <a:t>1 9 )</a:t>
            </a:r>
            <a:r>
              <a:rPr lang="zh-TW" altLang="en-US" dirty="0" smtClean="0"/>
              <a:t>。人必須要倚靠神的恩典，在聖靈的引導之下才可以脫離敗壞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加六</a:t>
            </a:r>
            <a:r>
              <a:rPr lang="en-US" altLang="zh-TW" dirty="0" smtClean="0"/>
              <a:t>8) </a:t>
            </a:r>
            <a:r>
              <a:rPr lang="zh-TW" altLang="en-US" dirty="0" smtClean="0"/>
              <a:t>。在書信之中，保羅提醒信徒，律法仍然有效</a:t>
            </a:r>
            <a:r>
              <a:rPr lang="en-US" altLang="zh-TW" dirty="0" smtClean="0"/>
              <a:t>(</a:t>
            </a:r>
            <a:r>
              <a:rPr lang="zh-TW" altLang="en-US" dirty="0" smtClean="0"/>
              <a:t>例</a:t>
            </a:r>
            <a:r>
              <a:rPr lang="en-US" altLang="zh-TW" dirty="0" smtClean="0"/>
              <a:t>:</a:t>
            </a:r>
            <a:r>
              <a:rPr lang="zh-TW" altLang="en-US" dirty="0" smtClean="0"/>
              <a:t>弗六</a:t>
            </a:r>
            <a:r>
              <a:rPr lang="en-US" altLang="zh-TW" dirty="0" smtClean="0"/>
              <a:t>2 )</a:t>
            </a:r>
            <a:r>
              <a:rPr lang="zh-TW" altLang="en-US" dirty="0" smtClean="0"/>
              <a:t>他甚至稱基督所立「愛人如己」的教導為律法的總綱</a:t>
            </a:r>
            <a:r>
              <a:rPr lang="en-US" altLang="zh-TW" dirty="0" smtClean="0"/>
              <a:t>(</a:t>
            </a:r>
            <a:r>
              <a:rPr lang="zh-TW" altLang="en-US" dirty="0" smtClean="0"/>
              <a:t>加五</a:t>
            </a:r>
            <a:r>
              <a:rPr lang="en-US" altLang="zh-TW" dirty="0" smtClean="0"/>
              <a:t>14 </a:t>
            </a:r>
            <a:r>
              <a:rPr lang="zh-TW" altLang="en-US" dirty="0" smtClean="0"/>
              <a:t>，六</a:t>
            </a:r>
            <a:r>
              <a:rPr lang="en-US" altLang="zh-TW" dirty="0" smtClean="0"/>
              <a:t>2) </a:t>
            </a:r>
            <a:r>
              <a:rPr lang="zh-TW" altLang="en-US" dirty="0" smtClean="0"/>
              <a:t>。只是，我們需要留意，律法是不能取代基督的代贖</a:t>
            </a:r>
            <a:r>
              <a:rPr lang="en-US" altLang="zh-TW" dirty="0" smtClean="0"/>
              <a:t>(</a:t>
            </a:r>
            <a:r>
              <a:rPr lang="zh-TW" altLang="en-US" dirty="0" smtClean="0"/>
              <a:t>腓三</a:t>
            </a:r>
            <a:r>
              <a:rPr lang="en-US" altLang="zh-TW" dirty="0" smtClean="0"/>
              <a:t>9) </a:t>
            </a:r>
            <a:r>
              <a:rPr lang="zh-TW" altLang="en-US" dirty="0" smtClean="0"/>
              <a:t>。我們必須要弄清楚律法與恩典的關係。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u="sng" dirty="0" smtClean="0"/>
              <a:t>DVD</a:t>
            </a:r>
            <a:endParaRPr lang="en-US" sz="60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影片溫習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3340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「稱義」原本是</a:t>
            </a:r>
            <a:r>
              <a:rPr lang="en-US" altLang="zh-TW" dirty="0" smtClean="0"/>
              <a:t>(</a:t>
            </a:r>
            <a:r>
              <a:rPr lang="zh-TW" altLang="en-US" dirty="0" smtClean="0"/>
              <a:t>軍事、法律、政治、音樂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的用語。</a:t>
            </a:r>
            <a:endParaRPr lang="en-US" altLang="zh-TW" dirty="0" smtClean="0"/>
          </a:p>
          <a:p>
            <a:r>
              <a:rPr lang="zh-TW" altLang="en-US" dirty="0" smtClean="0"/>
              <a:t>為了抵禦希臘文化對猶太傳統的衝擊，猶太人強調</a:t>
            </a:r>
            <a:r>
              <a:rPr lang="en-US" altLang="zh-TW" dirty="0" smtClean="0"/>
              <a:t>(</a:t>
            </a:r>
            <a:r>
              <a:rPr lang="zh-TW" altLang="en-US" dirty="0" smtClean="0"/>
              <a:t>地土、聖殿、恩典、律法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的美善。</a:t>
            </a:r>
          </a:p>
          <a:p>
            <a:r>
              <a:rPr lang="zh-TW" altLang="en-US" dirty="0" smtClean="0"/>
              <a:t>靠行律法去換取在神面前稱義的人，就是否定了基督的</a:t>
            </a:r>
            <a:r>
              <a:rPr lang="en-US" altLang="zh-TW" dirty="0" smtClean="0"/>
              <a:t>(</a:t>
            </a:r>
            <a:r>
              <a:rPr lang="zh-TW" altLang="en-US" dirty="0" smtClean="0"/>
              <a:t>神性、人性、死亡與復活、慈悲與憐憫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的事實。</a:t>
            </a:r>
          </a:p>
          <a:p>
            <a:r>
              <a:rPr lang="zh-TW" altLang="en-US" dirty="0" smtClean="0"/>
              <a:t>「訓蒙的師傅」</a:t>
            </a:r>
            <a:r>
              <a:rPr lang="en-US" altLang="zh-TW" dirty="0" smtClean="0"/>
              <a:t> </a:t>
            </a:r>
            <a:r>
              <a:rPr lang="zh-TW" altLang="en-US" dirty="0" smtClean="0"/>
              <a:t>是羅馬</a:t>
            </a:r>
            <a:r>
              <a:rPr lang="en-US" altLang="zh-TW" dirty="0" smtClean="0"/>
              <a:t>(</a:t>
            </a:r>
            <a:r>
              <a:rPr lang="zh-TW" altLang="en-US" dirty="0" smtClean="0"/>
              <a:t>家庭、學校、軍隊、議會</a:t>
            </a:r>
            <a:r>
              <a:rPr lang="en-US" altLang="zh-TW" dirty="0" smtClean="0"/>
              <a:t>)</a:t>
            </a:r>
            <a:r>
              <a:rPr lang="zh-TW" altLang="en-US" dirty="0" smtClean="0"/>
              <a:t>中常見的職位。</a:t>
            </a:r>
          </a:p>
          <a:p>
            <a:r>
              <a:rPr lang="zh-TW" altLang="en-US" dirty="0" smtClean="0"/>
              <a:t>教會承接了神向祂子民所應許的</a:t>
            </a:r>
            <a:r>
              <a:rPr lang="en-US" altLang="zh-TW" dirty="0" smtClean="0"/>
              <a:t>(</a:t>
            </a:r>
            <a:r>
              <a:rPr lang="zh-TW" altLang="en-US" dirty="0" smtClean="0"/>
              <a:t>禮物、新約、遺產、債務</a:t>
            </a:r>
            <a:r>
              <a:rPr lang="en-US" altLang="zh-TW" dirty="0" smtClean="0"/>
              <a:t>) </a:t>
            </a:r>
            <a:r>
              <a:rPr lang="zh-TW" altLang="en-US" dirty="0" smtClean="0"/>
              <a:t>，在本質上是仁愛、聖潔和合一的。</a:t>
            </a:r>
          </a:p>
          <a:p>
            <a:endParaRPr lang="en-US" altLang="zh-TW" dirty="0" smtClean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724400" y="1676400"/>
            <a:ext cx="9144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029200" y="2971800"/>
            <a:ext cx="9144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76800" y="3962400"/>
            <a:ext cx="18288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76800" y="4876800"/>
            <a:ext cx="9144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91400" y="5715000"/>
            <a:ext cx="9144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/>
              <a:t>講義提要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15000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zh-TW" altLang="en-US" sz="3400" dirty="0" smtClean="0"/>
          </a:p>
          <a:p>
            <a:pPr marL="685800" lvl="2">
              <a:buNone/>
            </a:pPr>
            <a:r>
              <a:rPr lang="zh-TW" altLang="en-US" sz="3400" dirty="0" smtClean="0"/>
              <a:t>一 </a:t>
            </a:r>
            <a:r>
              <a:rPr lang="en-US" altLang="zh-TW" sz="3400" dirty="0" smtClean="0"/>
              <a:t>,</a:t>
            </a:r>
            <a:r>
              <a:rPr lang="zh-TW" altLang="en-US" sz="3400" dirty="0" smtClean="0"/>
              <a:t>前言</a:t>
            </a:r>
          </a:p>
          <a:p>
            <a:pPr marL="685800" lvl="2">
              <a:buNone/>
            </a:pPr>
            <a:r>
              <a:rPr lang="zh-TW" altLang="en-US" sz="3400" dirty="0" smtClean="0"/>
              <a:t>保羅對</a:t>
            </a:r>
            <a:r>
              <a:rPr lang="zh-TW" altLang="en-US" sz="3400" u="sng" dirty="0" smtClean="0">
                <a:solidFill>
                  <a:srgbClr val="FF0000"/>
                </a:solidFill>
              </a:rPr>
              <a:t>律法</a:t>
            </a:r>
            <a:r>
              <a:rPr lang="zh-TW" altLang="en-US" sz="3400" dirty="0" smtClean="0"/>
              <a:t>和</a:t>
            </a:r>
            <a:r>
              <a:rPr lang="zh-TW" altLang="en-US" sz="3400" u="sng" dirty="0" smtClean="0">
                <a:solidFill>
                  <a:srgbClr val="FF0000"/>
                </a:solidFill>
              </a:rPr>
              <a:t>恩典</a:t>
            </a:r>
            <a:r>
              <a:rPr lang="zh-TW" altLang="en-US" sz="3400" dirty="0" smtClean="0"/>
              <a:t>的平衡有非常深入的體會</a:t>
            </a:r>
            <a:endParaRPr lang="en-US" altLang="en-US" sz="3400" dirty="0" smtClean="0"/>
          </a:p>
          <a:p>
            <a:pPr marL="685800" lvl="2">
              <a:buNone/>
            </a:pPr>
            <a:r>
              <a:rPr lang="en-US" altLang="zh-TW" sz="3400" dirty="0" smtClean="0">
                <a:solidFill>
                  <a:srgbClr val="7030A0"/>
                </a:solidFill>
              </a:rPr>
              <a:t>Q:</a:t>
            </a:r>
            <a:r>
              <a:rPr lang="zh-TW" altLang="en-US" sz="3400" dirty="0" smtClean="0">
                <a:solidFill>
                  <a:srgbClr val="7030A0"/>
                </a:solidFill>
              </a:rPr>
              <a:t>猶太人的律法為何</a:t>
            </a:r>
            <a:r>
              <a:rPr lang="en-US" altLang="zh-TW" sz="3400" dirty="0" smtClean="0">
                <a:solidFill>
                  <a:srgbClr val="7030A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458200" cy="6705600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dirty="0" smtClean="0"/>
              <a:t>塔納赫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Tanakh</a:t>
            </a:r>
            <a:r>
              <a:rPr lang="en-US" altLang="zh-TW" dirty="0" smtClean="0"/>
              <a:t>): </a:t>
            </a:r>
            <a:r>
              <a:rPr lang="zh-TW" altLang="en-US" dirty="0" smtClean="0"/>
              <a:t>是犹太教的希伯來聖經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妥拉（</a:t>
            </a:r>
            <a:r>
              <a:rPr lang="en-US" altLang="zh-TW" dirty="0" smtClean="0"/>
              <a:t>Torah</a:t>
            </a:r>
            <a:r>
              <a:rPr lang="zh-TW" altLang="en-US" dirty="0" smtClean="0"/>
              <a:t>，摩西五经，律法書）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創世紀</a:t>
            </a:r>
            <a:r>
              <a:rPr lang="en-US" altLang="zh-TW" dirty="0" smtClean="0"/>
              <a:t>, Genesis [</a:t>
            </a:r>
            <a:r>
              <a:rPr lang="he-IL" altLang="zh-TW" dirty="0" smtClean="0"/>
              <a:t>בראשית‎ / </a:t>
            </a:r>
            <a:r>
              <a:rPr lang="en-US" altLang="zh-TW" dirty="0" err="1" smtClean="0"/>
              <a:t>B'reshit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出埃及記</a:t>
            </a:r>
            <a:r>
              <a:rPr lang="en-US" altLang="zh-TW" dirty="0" smtClean="0"/>
              <a:t>, Exodus [</a:t>
            </a:r>
            <a:r>
              <a:rPr lang="he-IL" altLang="zh-TW" dirty="0" smtClean="0"/>
              <a:t>שמות‎ / </a:t>
            </a:r>
            <a:r>
              <a:rPr lang="en-US" altLang="zh-TW" dirty="0" err="1" smtClean="0"/>
              <a:t>Sh'mot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利未記</a:t>
            </a:r>
            <a:r>
              <a:rPr lang="en-US" altLang="zh-TW" dirty="0" smtClean="0"/>
              <a:t>, Leviticus [</a:t>
            </a:r>
            <a:r>
              <a:rPr lang="he-IL" altLang="zh-TW" dirty="0" smtClean="0"/>
              <a:t>ויקרא‎ / </a:t>
            </a:r>
            <a:r>
              <a:rPr lang="en-US" altLang="zh-TW" dirty="0" err="1" smtClean="0"/>
              <a:t>Vayiqra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民數記</a:t>
            </a:r>
            <a:r>
              <a:rPr lang="en-US" altLang="zh-TW" dirty="0" smtClean="0"/>
              <a:t>, Numbers [</a:t>
            </a:r>
            <a:r>
              <a:rPr lang="he-IL" altLang="zh-TW" dirty="0" smtClean="0"/>
              <a:t>במדבר‎ / </a:t>
            </a:r>
            <a:r>
              <a:rPr lang="en-US" altLang="zh-TW" dirty="0" err="1" smtClean="0"/>
              <a:t>B'midbar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申命記</a:t>
            </a:r>
            <a:r>
              <a:rPr lang="en-US" altLang="zh-TW" dirty="0" smtClean="0"/>
              <a:t>, Deuteronomy [</a:t>
            </a:r>
            <a:r>
              <a:rPr lang="he-IL" altLang="zh-TW" dirty="0" smtClean="0"/>
              <a:t>דברים‎ / </a:t>
            </a:r>
            <a:r>
              <a:rPr lang="en-US" altLang="zh-TW" dirty="0" err="1" smtClean="0"/>
              <a:t>D'varim</a:t>
            </a:r>
            <a:r>
              <a:rPr lang="en-US" altLang="zh-TW" dirty="0" smtClean="0"/>
              <a:t>]</a:t>
            </a:r>
          </a:p>
          <a:p>
            <a:pPr lvl="1"/>
            <a:r>
              <a:rPr lang="zh-TW" altLang="en-US" dirty="0" smtClean="0"/>
              <a:t>先知書（</a:t>
            </a:r>
            <a:r>
              <a:rPr lang="en-US" altLang="zh-TW" dirty="0" err="1" smtClean="0"/>
              <a:t>Navim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約書亞記</a:t>
            </a:r>
            <a:r>
              <a:rPr lang="en-US" altLang="zh-TW" dirty="0" smtClean="0"/>
              <a:t>, Joshua [</a:t>
            </a:r>
            <a:r>
              <a:rPr lang="he-IL" altLang="zh-TW" dirty="0" smtClean="0"/>
              <a:t>יהושע‎ / </a:t>
            </a:r>
            <a:r>
              <a:rPr lang="en-US" altLang="zh-TW" dirty="0" err="1" smtClean="0"/>
              <a:t>Y'hoshua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士師記</a:t>
            </a:r>
            <a:r>
              <a:rPr lang="en-US" altLang="zh-TW" dirty="0" smtClean="0"/>
              <a:t>, Judges [</a:t>
            </a:r>
            <a:r>
              <a:rPr lang="he-IL" altLang="zh-TW" dirty="0" smtClean="0"/>
              <a:t>שופטים‎ / </a:t>
            </a:r>
            <a:r>
              <a:rPr lang="en-US" altLang="zh-TW" dirty="0" err="1" smtClean="0"/>
              <a:t>Shophtim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撒母耳記上、下</a:t>
            </a:r>
            <a:r>
              <a:rPr lang="en-US" altLang="zh-TW" dirty="0" smtClean="0"/>
              <a:t>, Samuel (I &amp; II) [</a:t>
            </a:r>
            <a:r>
              <a:rPr lang="he-IL" altLang="zh-TW" dirty="0" smtClean="0"/>
              <a:t>שמואל‎ / </a:t>
            </a:r>
            <a:r>
              <a:rPr lang="en-US" altLang="zh-TW" dirty="0" err="1" smtClean="0"/>
              <a:t>Sh'muel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列王紀上、下</a:t>
            </a:r>
            <a:r>
              <a:rPr lang="en-US" altLang="zh-TW" dirty="0" smtClean="0"/>
              <a:t>, Kings (I &amp; II) [</a:t>
            </a:r>
            <a:r>
              <a:rPr lang="he-IL" altLang="zh-TW" dirty="0" smtClean="0"/>
              <a:t>מלכים‎ / </a:t>
            </a:r>
            <a:r>
              <a:rPr lang="en-US" altLang="zh-TW" dirty="0" err="1" smtClean="0"/>
              <a:t>M'lakhim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以賽亞書</a:t>
            </a:r>
            <a:r>
              <a:rPr lang="en-US" altLang="zh-TW" dirty="0" smtClean="0"/>
              <a:t>, Isaiah [</a:t>
            </a:r>
            <a:r>
              <a:rPr lang="he-IL" altLang="zh-TW" dirty="0" smtClean="0"/>
              <a:t>ישעיה‎ / </a:t>
            </a:r>
            <a:r>
              <a:rPr lang="en-US" altLang="zh-TW" dirty="0" err="1" smtClean="0"/>
              <a:t>Y'shayahu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耶利米書</a:t>
            </a:r>
            <a:r>
              <a:rPr lang="en-US" altLang="zh-TW" dirty="0" smtClean="0"/>
              <a:t>, Jeremiah [</a:t>
            </a:r>
            <a:r>
              <a:rPr lang="he-IL" altLang="zh-TW" dirty="0" smtClean="0"/>
              <a:t>ירמיה‎ / </a:t>
            </a:r>
            <a:r>
              <a:rPr lang="en-US" altLang="zh-TW" dirty="0" err="1" smtClean="0"/>
              <a:t>Yir'mi'yahu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以西結書</a:t>
            </a:r>
            <a:r>
              <a:rPr lang="en-US" altLang="zh-TW" dirty="0" smtClean="0"/>
              <a:t>, Ezekiel [</a:t>
            </a:r>
            <a:r>
              <a:rPr lang="he-IL" altLang="zh-TW" dirty="0" smtClean="0"/>
              <a:t>יחזקאל‎ / </a:t>
            </a:r>
            <a:r>
              <a:rPr lang="en-US" altLang="zh-TW" dirty="0" err="1" smtClean="0"/>
              <a:t>Y'khezqel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十二先知書</a:t>
            </a:r>
            <a:r>
              <a:rPr lang="en-US" altLang="zh-TW" dirty="0" smtClean="0"/>
              <a:t>, The Twelve Prophets [</a:t>
            </a:r>
            <a:r>
              <a:rPr lang="he-IL" altLang="zh-TW" dirty="0" smtClean="0"/>
              <a:t>תרי עשר</a:t>
            </a:r>
            <a:r>
              <a:rPr lang="en-US" altLang="zh-TW" dirty="0" smtClean="0"/>
              <a:t> ]</a:t>
            </a:r>
          </a:p>
          <a:p>
            <a:pPr lvl="1"/>
            <a:r>
              <a:rPr lang="zh-TW" altLang="en-US" dirty="0" smtClean="0"/>
              <a:t>文集（</a:t>
            </a:r>
            <a:r>
              <a:rPr lang="en-US" altLang="zh-TW" dirty="0" err="1" smtClean="0"/>
              <a:t>Ketuvim</a:t>
            </a:r>
            <a:r>
              <a:rPr lang="zh-TW" altLang="en-US" dirty="0" smtClean="0"/>
              <a:t>，聖錄，作品集）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詩篇</a:t>
            </a:r>
            <a:r>
              <a:rPr lang="en-US" altLang="zh-TW" dirty="0" smtClean="0"/>
              <a:t>, Psalms [</a:t>
            </a:r>
            <a:r>
              <a:rPr lang="he-IL" altLang="zh-TW" dirty="0" smtClean="0"/>
              <a:t>תהלים‎ / </a:t>
            </a:r>
            <a:r>
              <a:rPr lang="en-US" altLang="zh-TW" dirty="0" err="1" smtClean="0"/>
              <a:t>T'hilim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箴言</a:t>
            </a:r>
            <a:r>
              <a:rPr lang="en-US" altLang="zh-TW" dirty="0" smtClean="0"/>
              <a:t>, Proverbs [</a:t>
            </a:r>
            <a:r>
              <a:rPr lang="he-IL" altLang="zh-TW" dirty="0" smtClean="0"/>
              <a:t>משלי‎ / </a:t>
            </a:r>
            <a:r>
              <a:rPr lang="en-US" altLang="zh-TW" dirty="0" err="1" smtClean="0"/>
              <a:t>Mishlei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約伯記</a:t>
            </a:r>
            <a:r>
              <a:rPr lang="en-US" altLang="zh-TW" dirty="0" smtClean="0"/>
              <a:t>, Job [</a:t>
            </a:r>
            <a:r>
              <a:rPr lang="he-IL" altLang="zh-TW" dirty="0" smtClean="0"/>
              <a:t>איוב‎ / </a:t>
            </a:r>
            <a:r>
              <a:rPr lang="en-US" altLang="zh-TW" dirty="0" err="1" smtClean="0"/>
              <a:t>Iyov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雅歌</a:t>
            </a:r>
            <a:r>
              <a:rPr lang="en-US" altLang="zh-TW" dirty="0" smtClean="0"/>
              <a:t>, Song of Songs [</a:t>
            </a:r>
            <a:r>
              <a:rPr lang="he-IL" altLang="zh-TW" dirty="0" smtClean="0"/>
              <a:t>שיר השירים‎ / </a:t>
            </a:r>
            <a:r>
              <a:rPr lang="en-US" altLang="zh-TW" dirty="0" err="1" smtClean="0"/>
              <a:t>Shir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Hashirim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路得記</a:t>
            </a:r>
            <a:r>
              <a:rPr lang="en-US" altLang="zh-TW" dirty="0" smtClean="0"/>
              <a:t>, Ruth [</a:t>
            </a:r>
            <a:r>
              <a:rPr lang="he-IL" altLang="zh-TW" dirty="0" smtClean="0"/>
              <a:t>רות‎ / </a:t>
            </a:r>
            <a:r>
              <a:rPr lang="en-US" altLang="zh-TW" dirty="0" smtClean="0"/>
              <a:t>Rut]</a:t>
            </a:r>
          </a:p>
          <a:p>
            <a:pPr lvl="2"/>
            <a:r>
              <a:rPr lang="zh-TW" altLang="en-US" dirty="0" smtClean="0"/>
              <a:t>耶利米哀歌</a:t>
            </a:r>
            <a:r>
              <a:rPr lang="en-US" altLang="zh-TW" dirty="0" smtClean="0"/>
              <a:t>, Lamentations [</a:t>
            </a:r>
            <a:r>
              <a:rPr lang="he-IL" altLang="zh-TW" dirty="0" smtClean="0"/>
              <a:t>איכה‎ / </a:t>
            </a:r>
            <a:r>
              <a:rPr lang="en-US" altLang="zh-TW" dirty="0" err="1" smtClean="0"/>
              <a:t>Eikhah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傳道書</a:t>
            </a:r>
            <a:r>
              <a:rPr lang="en-US" altLang="zh-TW" dirty="0" smtClean="0"/>
              <a:t>, Ecclesiastes [</a:t>
            </a:r>
            <a:r>
              <a:rPr lang="he-IL" altLang="zh-TW" dirty="0" smtClean="0"/>
              <a:t>קהלת‎ / </a:t>
            </a:r>
            <a:r>
              <a:rPr lang="en-US" altLang="zh-TW" dirty="0" err="1" smtClean="0"/>
              <a:t>Qohelet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以斯帖記</a:t>
            </a:r>
            <a:r>
              <a:rPr lang="en-US" altLang="zh-TW" dirty="0" smtClean="0"/>
              <a:t>, Esther [</a:t>
            </a:r>
            <a:r>
              <a:rPr lang="he-IL" altLang="zh-TW" dirty="0" smtClean="0"/>
              <a:t>אסתר‎ / </a:t>
            </a:r>
            <a:r>
              <a:rPr lang="en-US" altLang="zh-TW" dirty="0" err="1" smtClean="0"/>
              <a:t>Est</a:t>
            </a:r>
            <a:r>
              <a:rPr lang="en-US" altLang="zh-TW" dirty="0" smtClean="0"/>
              <a:t>(h)</a:t>
            </a:r>
            <a:r>
              <a:rPr lang="en-US" altLang="zh-TW" dirty="0" err="1" smtClean="0"/>
              <a:t>er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但以理書</a:t>
            </a:r>
            <a:r>
              <a:rPr lang="en-US" altLang="zh-TW" dirty="0" smtClean="0"/>
              <a:t>, Daniel [</a:t>
            </a:r>
            <a:r>
              <a:rPr lang="he-IL" altLang="zh-TW" dirty="0" smtClean="0"/>
              <a:t>דניאל‎ / </a:t>
            </a:r>
            <a:r>
              <a:rPr lang="en-US" altLang="zh-TW" dirty="0" err="1" smtClean="0"/>
              <a:t>Dani'el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以斯拉記</a:t>
            </a:r>
            <a:r>
              <a:rPr lang="en-US" altLang="zh-TW" dirty="0" smtClean="0"/>
              <a:t>-</a:t>
            </a:r>
            <a:r>
              <a:rPr lang="zh-TW" altLang="en-US" dirty="0" smtClean="0"/>
              <a:t>尼希米記</a:t>
            </a:r>
            <a:r>
              <a:rPr lang="en-US" altLang="zh-TW" dirty="0" smtClean="0"/>
              <a:t>, Ezra-Nehemiah [</a:t>
            </a:r>
            <a:r>
              <a:rPr lang="he-IL" altLang="zh-TW" dirty="0" smtClean="0"/>
              <a:t>עזרא ונחמיה‎ / </a:t>
            </a:r>
            <a:r>
              <a:rPr lang="en-US" altLang="zh-TW" dirty="0" smtClean="0"/>
              <a:t>Ezra </a:t>
            </a:r>
            <a:r>
              <a:rPr lang="en-US" altLang="zh-TW" dirty="0" err="1" smtClean="0"/>
              <a:t>wuNekhem'ya</a:t>
            </a:r>
            <a:r>
              <a:rPr lang="en-US" altLang="zh-TW" dirty="0" smtClean="0"/>
              <a:t>]</a:t>
            </a:r>
          </a:p>
          <a:p>
            <a:pPr lvl="2"/>
            <a:r>
              <a:rPr lang="zh-TW" altLang="en-US" dirty="0" smtClean="0"/>
              <a:t>歷代志上、下</a:t>
            </a:r>
            <a:r>
              <a:rPr lang="en-US" altLang="zh-TW" dirty="0" smtClean="0"/>
              <a:t>, Chronicles (I &amp; II) [</a:t>
            </a:r>
            <a:r>
              <a:rPr lang="he-IL" altLang="zh-TW" dirty="0" smtClean="0"/>
              <a:t>דברי הימים‎ / </a:t>
            </a:r>
            <a:r>
              <a:rPr lang="en-US" altLang="zh-TW" dirty="0" err="1" smtClean="0"/>
              <a:t>Divrey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Hayamim</a:t>
            </a:r>
            <a:r>
              <a:rPr lang="en-US" altLang="zh-TW" dirty="0" smtClean="0"/>
              <a:t>]</a:t>
            </a:r>
          </a:p>
          <a:p>
            <a:pPr lvl="2"/>
            <a:endParaRPr lang="zh-TW" altLang="en-US" dirty="0" smtClean="0"/>
          </a:p>
          <a:p>
            <a:pPr lvl="1"/>
            <a:endParaRPr lang="en-US" altLang="zh-TW" dirty="0" smtClean="0"/>
          </a:p>
        </p:txBody>
      </p:sp>
      <p:pic>
        <p:nvPicPr>
          <p:cNvPr id="11266" name="Picture 2" descr="http://www.libronix.com/images/big_tanak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378" y="304800"/>
            <a:ext cx="3227459" cy="3219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458200" cy="6705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zh-TW" altLang="en-US" sz="3600" b="1" u="sng" dirty="0" smtClean="0"/>
              <a:t>猶太法典</a:t>
            </a:r>
            <a:r>
              <a:rPr lang="en-US" altLang="zh-TW" sz="3600" b="1" u="sng" dirty="0" smtClean="0"/>
              <a:t>Talmud</a:t>
            </a:r>
            <a:r>
              <a:rPr lang="zh-TW" altLang="en-US" sz="3600" b="1" u="sng" dirty="0" smtClean="0"/>
              <a:t>－塔爾穆德 </a:t>
            </a:r>
          </a:p>
          <a:p>
            <a:pPr>
              <a:buNone/>
              <a:tabLst>
                <a:tab pos="6858000" algn="l"/>
              </a:tabLst>
            </a:pPr>
            <a:r>
              <a:rPr lang="zh-TW" altLang="en-US" dirty="0" smtClean="0"/>
              <a:t>節錄自 張倩紅</a:t>
            </a:r>
            <a:r>
              <a:rPr lang="en-US" altLang="zh-TW" dirty="0" smtClean="0"/>
              <a:t>(1999)</a:t>
            </a:r>
            <a:r>
              <a:rPr lang="zh-TW" altLang="en-US" dirty="0" smtClean="0"/>
              <a:t>：猶太人 猶太精神 北京中國文聯出版社</a:t>
            </a:r>
          </a:p>
          <a:p>
            <a:pPr>
              <a:buNone/>
            </a:pP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猶太法典全套二十套，總計一萬兩千頁，凡兩百五十萬言以上，重達七十五公斤。猶太法典不是一部著作，係由兩千位學者花費長達十年的功夫，將紀元前五百年到紀元後五百年間，猶太先哲的口頭傳述彙集編纂而成的，性質上屬於「述而不作」。這法典迄今仍然支配著現代猶太人的生活，</a:t>
            </a:r>
            <a:r>
              <a:rPr lang="zh-TW" altLang="en-US" b="1" u="sng" dirty="0" smtClean="0">
                <a:solidFill>
                  <a:srgbClr val="FF0000"/>
                </a:solidFill>
              </a:rPr>
              <a:t>因此堪稱猶太人五千年來的智慧結晶，合一切學問的集大成著</a:t>
            </a:r>
            <a:r>
              <a:rPr lang="zh-TW" altLang="en-US" dirty="0" smtClean="0"/>
              <a:t>。猶太法典並非政治家、官員、科學家、哲學家、富豪或名人的作品，而是依靠學者傳述猶太文化、道德、宗教、傳統彙集而成者。嚴格來說</a:t>
            </a:r>
            <a:r>
              <a:rPr lang="zh-TW" altLang="en-US" b="1" dirty="0" smtClean="0">
                <a:solidFill>
                  <a:srgbClr val="FF0000"/>
                </a:solidFill>
              </a:rPr>
              <a:t>， </a:t>
            </a:r>
            <a:r>
              <a:rPr lang="zh-TW" altLang="en-US" b="1" u="sng" dirty="0" smtClean="0">
                <a:solidFill>
                  <a:srgbClr val="FF0000"/>
                </a:solidFill>
              </a:rPr>
              <a:t>它不是法典，卻在論法；不是史書，卻在談史； 不是人物誌，卻在述說人物；不是百科全書，卻具有等同百科全書的功能</a:t>
            </a:r>
            <a:r>
              <a:rPr lang="zh-TW" altLang="en-US" b="1" dirty="0" smtClean="0">
                <a:solidFill>
                  <a:srgbClr val="FF0000"/>
                </a:solidFill>
              </a:rPr>
              <a:t>。</a:t>
            </a:r>
            <a:r>
              <a:rPr lang="zh-TW" altLang="en-US" dirty="0" smtClean="0"/>
              <a:t> </a:t>
            </a:r>
          </a:p>
          <a:p>
            <a:pPr>
              <a:buNone/>
            </a:pPr>
            <a:r>
              <a:rPr lang="zh-TW" altLang="en-US" dirty="0" smtClean="0"/>
              <a:t>	本法典源自</a:t>
            </a:r>
            <a:r>
              <a:rPr lang="en-US" altLang="zh-TW" dirty="0" smtClean="0"/>
              <a:t>『</a:t>
            </a:r>
            <a:r>
              <a:rPr lang="zh-TW" altLang="en-US" dirty="0" smtClean="0"/>
              <a:t>舊約聖經</a:t>
            </a:r>
            <a:r>
              <a:rPr lang="en-US" altLang="zh-TW" dirty="0" smtClean="0"/>
              <a:t>』</a:t>
            </a:r>
            <a:r>
              <a:rPr lang="zh-TW" altLang="en-US" dirty="0" smtClean="0"/>
              <a:t>，與其說是古猶太人的思想毋寧說它是補足</a:t>
            </a:r>
            <a:r>
              <a:rPr lang="en-US" altLang="zh-TW" dirty="0" smtClean="0"/>
              <a:t>『</a:t>
            </a:r>
            <a:r>
              <a:rPr lang="zh-TW" altLang="en-US" dirty="0" smtClean="0"/>
              <a:t>舊約聖經</a:t>
            </a:r>
            <a:r>
              <a:rPr lang="en-US" altLang="zh-TW" dirty="0" smtClean="0"/>
              <a:t>』</a:t>
            </a:r>
            <a:r>
              <a:rPr lang="zh-TW" altLang="en-US" dirty="0" smtClean="0"/>
              <a:t>，進而闡釋</a:t>
            </a:r>
            <a:r>
              <a:rPr lang="en-US" altLang="zh-TW" dirty="0" smtClean="0"/>
              <a:t>『</a:t>
            </a:r>
            <a:r>
              <a:rPr lang="zh-TW" altLang="en-US" dirty="0" smtClean="0"/>
              <a:t>舊約聖經</a:t>
            </a:r>
            <a:r>
              <a:rPr lang="en-US" altLang="zh-TW" dirty="0" smtClean="0"/>
              <a:t>』</a:t>
            </a:r>
            <a:r>
              <a:rPr lang="zh-TW" altLang="en-US" dirty="0" smtClean="0"/>
              <a:t>的文獻集。</a:t>
            </a:r>
          </a:p>
          <a:p>
            <a:pPr>
              <a:buNone/>
            </a:pPr>
            <a:r>
              <a:rPr lang="zh-TW" altLang="en-US" dirty="0" smtClean="0"/>
              <a:t>猶太法典成書之前，</a:t>
            </a:r>
            <a:r>
              <a:rPr lang="zh-TW" altLang="en-US" b="1" u="sng" dirty="0" smtClean="0">
                <a:solidFill>
                  <a:srgbClr val="FF0000"/>
                </a:solidFill>
              </a:rPr>
              <a:t>係由師徒代代口耳相傳，因此大都採取問答方式。其內容包羅萬象極為廣泛</a:t>
            </a:r>
            <a:r>
              <a:rPr lang="zh-TW" altLang="en-US" dirty="0" smtClean="0"/>
              <a:t>，論題皆以希伯來語和阿拉姆</a:t>
            </a:r>
            <a:r>
              <a:rPr lang="en-US" altLang="zh-TW" dirty="0" smtClean="0"/>
              <a:t>(Aram)</a:t>
            </a:r>
            <a:r>
              <a:rPr lang="zh-TW" altLang="en-US" dirty="0" smtClean="0"/>
              <a:t>語傳述下來。而且編纂之初完全不用標點句讀，亦無前序後跋，只有本文而已。當時猶太法典由於數量過於龐大，而且內容支離破碎，為了防止法典各部精華流失散佚，遂從各地召集傳承者，進行法典的編纂工作。此際故意排除頭腦聰明的傳承者，即是唯恐他們摻雜個人意見以致扭曲傳承之故。</a:t>
            </a:r>
          </a:p>
          <a:p>
            <a:pPr>
              <a:buNone/>
            </a:pPr>
            <a:r>
              <a:rPr lang="zh-TW" altLang="en-US" dirty="0" smtClean="0"/>
              <a:t>猶太法典的編纂工作，在許多都市裡進行長達數百年之久，流傳至今碩果僅存的兩部，分別出自巴比倫尼亞和巴勒斯坦的猶太法典。不過巴比倫尼亞的猶太法典較受重視，被認為最具權威性。因此，一般所謂</a:t>
            </a:r>
            <a:r>
              <a:rPr lang="en-US" altLang="zh-TW" dirty="0" smtClean="0"/>
              <a:t>『</a:t>
            </a:r>
            <a:r>
              <a:rPr lang="zh-TW" altLang="en-US" dirty="0" smtClean="0"/>
              <a:t>猶太法典</a:t>
            </a:r>
            <a:r>
              <a:rPr lang="en-US" altLang="zh-TW" dirty="0" smtClean="0"/>
              <a:t>』</a:t>
            </a:r>
            <a:r>
              <a:rPr lang="zh-TW" altLang="en-US" dirty="0" smtClean="0"/>
              <a:t>是指巴比倫尼亞的猶太法典。</a:t>
            </a:r>
          </a:p>
          <a:p>
            <a:pPr>
              <a:buNone/>
            </a:pPr>
            <a:r>
              <a:rPr lang="zh-TW" altLang="en-US" dirty="0" smtClean="0"/>
              <a:t> 猶太法典中的註釋部分係由以色列文、巴比倫文、法文、德文、西班牙文、北非文、土耳其文、波蘭文、俄文、義大利文、英文以及中文書寫而成。那是因為這部猶太法典在世界各地廣為流傳，各國人民閱讀過後便在其上添上新的註釋。新版猶太法典最後一頁必定留白，</a:t>
            </a:r>
            <a:r>
              <a:rPr lang="zh-TW" altLang="en-US" b="1" u="sng" dirty="0" smtClean="0">
                <a:solidFill>
                  <a:srgbClr val="FF0000"/>
                </a:solidFill>
              </a:rPr>
              <a:t>象徵著猶太法典永遠保留餘地以供後人發揮。猶太法典堪稱猶太人的靈魂。此外，猶太人也把猶太法典稱作「海」</a:t>
            </a:r>
            <a:r>
              <a:rPr lang="zh-TW" altLang="en-US" dirty="0" smtClean="0"/>
              <a:t>。    </a:t>
            </a:r>
            <a:endParaRPr lang="en-US" altLang="zh-TW" dirty="0" smtClean="0"/>
          </a:p>
        </p:txBody>
      </p:sp>
      <p:pic>
        <p:nvPicPr>
          <p:cNvPr id="10242" name="Picture 2" descr="https://encrypted-tbn2.gstatic.com/images?q=tbn:ANd9GcT0w9xSqyN5uzp2WDG2_WylBg-KzIlwfV_4moZ6hCKh6_STafU9D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524000" cy="969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7622</TotalTime>
  <Words>7348</Words>
  <Application>Microsoft Office PowerPoint</Application>
  <PresentationFormat>On-screen Show (4:3)</PresentationFormat>
  <Paragraphs>245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保羅書信 </vt:lpstr>
      <vt:lpstr>保羅書信</vt:lpstr>
      <vt:lpstr>本課目的</vt:lpstr>
      <vt:lpstr>背景導言</vt:lpstr>
      <vt:lpstr>DVD</vt:lpstr>
      <vt:lpstr>影片溫習</vt:lpstr>
      <vt:lpstr>講義提要</vt:lpstr>
      <vt:lpstr>Slide 8</vt:lpstr>
      <vt:lpstr>Slide 9</vt:lpstr>
      <vt:lpstr>Slide 10</vt:lpstr>
      <vt:lpstr>講義提要</vt:lpstr>
      <vt:lpstr>講義提要</vt:lpstr>
      <vt:lpstr>講義提要</vt:lpstr>
      <vt:lpstr>講義提要</vt:lpstr>
      <vt:lpstr>講義提要</vt:lpstr>
      <vt:lpstr>Slide 16</vt:lpstr>
      <vt:lpstr>Slide 17</vt:lpstr>
      <vt:lpstr>分組討論</vt:lpstr>
      <vt:lpstr>問题討論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FTOLSF25</dc:creator>
  <cp:lastModifiedBy>Joey</cp:lastModifiedBy>
  <cp:revision>261</cp:revision>
  <dcterms:created xsi:type="dcterms:W3CDTF">2012-05-24T19:28:11Z</dcterms:created>
  <dcterms:modified xsi:type="dcterms:W3CDTF">2013-01-25T02:49:03Z</dcterms:modified>
</cp:coreProperties>
</file>